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224" y="4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053182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Giovanni Mela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–Giovanni Mela</a:t>
            </a:r>
          </a:p>
        </p:txBody>
      </p:sp>
      <p:sp>
        <p:nvSpPr>
          <p:cNvPr id="94" name="“Inserisci qui una citazione”.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9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magin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magin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olo Testo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Titolo Testo</a:t>
            </a:r>
          </a:p>
        </p:txBody>
      </p:sp>
      <p:sp>
        <p:nvSpPr>
          <p:cNvPr id="2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magin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olo Testo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Titolo Testo</a:t>
            </a:r>
          </a:p>
        </p:txBody>
      </p:sp>
      <p:sp>
        <p:nvSpPr>
          <p:cNvPr id="4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4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57" name="Corpo livello uno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magin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67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orpo livello uno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magin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magin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magin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hope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ttangolo"/>
          <p:cNvSpPr/>
          <p:nvPr/>
        </p:nvSpPr>
        <p:spPr>
          <a:xfrm>
            <a:off x="3093" y="2873746"/>
            <a:ext cx="12998614" cy="1644808"/>
          </a:xfrm>
          <a:prstGeom prst="rect">
            <a:avLst/>
          </a:prstGeom>
          <a:solidFill>
            <a:schemeClr val="accent1">
              <a:alpha val="6149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" name="Rettangolo"/>
          <p:cNvSpPr/>
          <p:nvPr/>
        </p:nvSpPr>
        <p:spPr>
          <a:xfrm>
            <a:off x="-377" y="4509257"/>
            <a:ext cx="13005554" cy="138432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Types of data storage device"/>
          <p:cNvSpPr txBox="1"/>
          <p:nvPr/>
        </p:nvSpPr>
        <p:spPr>
          <a:xfrm>
            <a:off x="-954211" y="3099812"/>
            <a:ext cx="14146570" cy="1192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Types of data storage device</a:t>
            </a:r>
          </a:p>
        </p:txBody>
      </p:sp>
      <p:sp>
        <p:nvSpPr>
          <p:cNvPr id="123" name="A.Colombo-G. D’Andrea 5°AS"/>
          <p:cNvSpPr txBox="1"/>
          <p:nvPr/>
        </p:nvSpPr>
        <p:spPr>
          <a:xfrm>
            <a:off x="84560" y="4877797"/>
            <a:ext cx="6429757" cy="647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700" b="0">
                <a:solidFill>
                  <a:srgbClr val="FFFFFF"/>
                </a:solidFill>
              </a:defRPr>
            </a:lvl1pPr>
          </a:lstStyle>
          <a:p>
            <a:r>
              <a:t>A.Colombo-G. D’Andrea 5°AS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1" animBg="1" advAuto="0"/>
      <p:bldP spid="121" grpId="2" animBg="1" advAuto="0"/>
      <p:bldP spid="122" grpId="3" animBg="1" advAuto="0"/>
      <p:bldP spid="123" grpId="4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Rettangolo"/>
          <p:cNvSpPr/>
          <p:nvPr/>
        </p:nvSpPr>
        <p:spPr>
          <a:xfrm>
            <a:off x="2451430" y="4826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1" name="Rettangolo arrotondato"/>
          <p:cNvSpPr/>
          <p:nvPr/>
        </p:nvSpPr>
        <p:spPr>
          <a:xfrm>
            <a:off x="607483" y="3591784"/>
            <a:ext cx="3261123" cy="5677695"/>
          </a:xfrm>
          <a:prstGeom prst="roundRect">
            <a:avLst>
              <a:gd name="adj" fmla="val 14379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2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23" name="check-icon.png" descr="check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Actions-application-exit-icon.png" descr="Actions-application-exit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Places-network-server-icon.png" descr="Places-network-server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07360" y="4135592"/>
            <a:ext cx="4590079" cy="4590079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NAS"/>
          <p:cNvSpPr txBox="1"/>
          <p:nvPr/>
        </p:nvSpPr>
        <p:spPr>
          <a:xfrm>
            <a:off x="5410454" y="465585"/>
            <a:ext cx="2183893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NAS</a:t>
            </a:r>
          </a:p>
        </p:txBody>
      </p:sp>
      <p:sp>
        <p:nvSpPr>
          <p:cNvPr id="227" name="Good for small business solution…"/>
          <p:cNvSpPr txBox="1"/>
          <p:nvPr/>
        </p:nvSpPr>
        <p:spPr>
          <a:xfrm>
            <a:off x="675018" y="5094541"/>
            <a:ext cx="3126053" cy="2672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29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Good for small business solution</a:t>
            </a:r>
          </a:p>
          <a:p>
            <a:pPr marL="333375" indent="-333375">
              <a:lnSpc>
                <a:spcPts val="29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Good for large amounts of data</a:t>
            </a:r>
          </a:p>
          <a:p>
            <a:pPr marL="333375" indent="-333375">
              <a:lnSpc>
                <a:spcPts val="29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Drive always connected</a:t>
            </a:r>
          </a:p>
          <a:p>
            <a:pPr marL="333375" indent="-333375">
              <a:lnSpc>
                <a:spcPts val="29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RAID </a:t>
            </a:r>
          </a:p>
        </p:txBody>
      </p:sp>
      <p:sp>
        <p:nvSpPr>
          <p:cNvPr id="228" name="More expensive then external drive…"/>
          <p:cNvSpPr txBox="1"/>
          <p:nvPr/>
        </p:nvSpPr>
        <p:spPr>
          <a:xfrm>
            <a:off x="9703227" y="5279961"/>
            <a:ext cx="2697632" cy="230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rPr dirty="0"/>
              <a:t>More expensive </a:t>
            </a:r>
            <a:r>
              <a:rPr dirty="0" err="1" smtClean="0"/>
              <a:t>th</a:t>
            </a:r>
            <a:r>
              <a:rPr lang="it-IT" dirty="0" smtClean="0"/>
              <a:t>a</a:t>
            </a:r>
            <a:r>
              <a:rPr dirty="0" smtClean="0"/>
              <a:t>n </a:t>
            </a:r>
            <a:r>
              <a:rPr dirty="0"/>
              <a:t>external drive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rPr dirty="0"/>
              <a:t>Difficult to bring offsite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1" animBg="1" advAuto="0"/>
      <p:bldP spid="221" grpId="5" animBg="1" advAuto="0"/>
      <p:bldP spid="222" grpId="8" animBg="1" advAuto="0"/>
      <p:bldP spid="223" grpId="4" animBg="1" advAuto="0"/>
      <p:bldP spid="224" grpId="7" animBg="1" advAuto="0"/>
      <p:bldP spid="225" grpId="3" animBg="1" advAuto="0"/>
      <p:bldP spid="226" grpId="2" animBg="1" advAuto="0"/>
      <p:bldP spid="227" grpId="6" animBg="1" advAuto="0"/>
      <p:bldP spid="228" grpId="9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Rettangolo"/>
          <p:cNvSpPr/>
          <p:nvPr/>
        </p:nvSpPr>
        <p:spPr>
          <a:xfrm>
            <a:off x="2451430" y="4826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2" name="Rettangolo arrotondato"/>
          <p:cNvSpPr/>
          <p:nvPr/>
        </p:nvSpPr>
        <p:spPr>
          <a:xfrm>
            <a:off x="607483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3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34" name="check-icon.png" descr="check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Actions-application-exit-icon.png" descr="Actions-application-exit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Cloud-icon.png" descr="Cloud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059940" y="3988172"/>
            <a:ext cx="4884920" cy="4884919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Cloud Storage"/>
          <p:cNvSpPr txBox="1"/>
          <p:nvPr/>
        </p:nvSpPr>
        <p:spPr>
          <a:xfrm>
            <a:off x="3067050" y="465585"/>
            <a:ext cx="6870701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Cloud Storage</a:t>
            </a:r>
          </a:p>
        </p:txBody>
      </p:sp>
      <p:sp>
        <p:nvSpPr>
          <p:cNvPr id="238" name="Good for offsite backup"/>
          <p:cNvSpPr txBox="1"/>
          <p:nvPr/>
        </p:nvSpPr>
        <p:spPr>
          <a:xfrm>
            <a:off x="607483" y="5946711"/>
            <a:ext cx="3126053" cy="96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lvl1pPr>
          </a:lstStyle>
          <a:p>
            <a:r>
              <a:t>Good for offsite backup</a:t>
            </a:r>
          </a:p>
        </p:txBody>
      </p:sp>
      <p:sp>
        <p:nvSpPr>
          <p:cNvPr id="239" name="Slower  than local backup…"/>
          <p:cNvSpPr txBox="1"/>
          <p:nvPr/>
        </p:nvSpPr>
        <p:spPr>
          <a:xfrm>
            <a:off x="9570831" y="5279961"/>
            <a:ext cx="2962425" cy="230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Slower  than local backup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Requires internet  connection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More expensive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1" animBg="1" advAuto="0"/>
      <p:bldP spid="232" grpId="5" animBg="1" advAuto="0"/>
      <p:bldP spid="233" grpId="8" animBg="1" advAuto="0"/>
      <p:bldP spid="234" grpId="4" animBg="1" advAuto="0"/>
      <p:bldP spid="235" grpId="7" animBg="1" advAuto="0"/>
      <p:bldP spid="236" grpId="3" animBg="1" advAuto="0"/>
      <p:bldP spid="237" grpId="2" animBg="1" advAuto="0"/>
      <p:bldP spid="238" grpId="6" animBg="1" advAuto="0"/>
      <p:bldP spid="239" grpId="9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ettangolo"/>
          <p:cNvSpPr/>
          <p:nvPr/>
        </p:nvSpPr>
        <p:spPr>
          <a:xfrm>
            <a:off x="3093" y="2873746"/>
            <a:ext cx="12998614" cy="1644808"/>
          </a:xfrm>
          <a:prstGeom prst="rect">
            <a:avLst/>
          </a:prstGeom>
          <a:solidFill>
            <a:schemeClr val="accent1">
              <a:alpha val="6149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3" name="Rettangolo"/>
          <p:cNvSpPr/>
          <p:nvPr/>
        </p:nvSpPr>
        <p:spPr>
          <a:xfrm>
            <a:off x="-377" y="4509257"/>
            <a:ext cx="13005554" cy="212912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4" name="Bibliography"/>
          <p:cNvSpPr txBox="1"/>
          <p:nvPr/>
        </p:nvSpPr>
        <p:spPr>
          <a:xfrm>
            <a:off x="78722" y="3099811"/>
            <a:ext cx="14146570" cy="1192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7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/>
              <a:t>Bibliography</a:t>
            </a:r>
          </a:p>
        </p:txBody>
      </p:sp>
      <p:sp>
        <p:nvSpPr>
          <p:cNvPr id="245" name="www.computerhope.com"/>
          <p:cNvSpPr txBox="1"/>
          <p:nvPr/>
        </p:nvSpPr>
        <p:spPr>
          <a:xfrm>
            <a:off x="176445" y="4580737"/>
            <a:ext cx="5331588" cy="1241365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700" b="0" u="sng">
                <a:solidFill>
                  <a:srgbClr val="FFFFFF"/>
                </a:solidFill>
                <a:hlinkClick r:id="rId3"/>
              </a:defRPr>
            </a:lvl1pPr>
          </a:lstStyle>
          <a:p>
            <a:pPr>
              <a:defRPr u="none"/>
            </a:pPr>
            <a:r>
              <a:rPr u="sng" dirty="0" smtClean="0">
                <a:hlinkClick r:id="rId3"/>
              </a:rPr>
              <a:t>www.computerhope.com</a:t>
            </a:r>
            <a:endParaRPr lang="it-IT" u="sng" dirty="0" smtClean="0">
              <a:hlinkClick r:id="rId3"/>
            </a:endParaRPr>
          </a:p>
          <a:p>
            <a:pPr>
              <a:defRPr u="none"/>
            </a:pPr>
            <a:r>
              <a:rPr lang="it-IT" dirty="0" smtClean="0"/>
              <a:t>www.typesofbackup.com</a:t>
            </a:r>
            <a:endParaRPr u="sng" dirty="0">
              <a:hlinkClick r:id="rId3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animBg="1" advAuto="0"/>
      <p:bldP spid="243" grpId="2" animBg="1" advAuto="0"/>
      <p:bldP spid="244" grpId="3" animBg="1" advAuto="0"/>
      <p:bldP spid="245" grpId="4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2993" y="-27583"/>
            <a:ext cx="15694150" cy="980884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Rettangolo"/>
          <p:cNvSpPr/>
          <p:nvPr/>
        </p:nvSpPr>
        <p:spPr>
          <a:xfrm>
            <a:off x="2451430" y="7874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" name="Internal types of data storage device"/>
          <p:cNvSpPr txBox="1"/>
          <p:nvPr/>
        </p:nvSpPr>
        <p:spPr>
          <a:xfrm>
            <a:off x="2568543" y="1104996"/>
            <a:ext cx="7867714" cy="634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Internal types of data storage device</a:t>
            </a:r>
          </a:p>
        </p:txBody>
      </p:sp>
      <p:sp>
        <p:nvSpPr>
          <p:cNvPr id="128" name="Linea"/>
          <p:cNvSpPr/>
          <p:nvPr/>
        </p:nvSpPr>
        <p:spPr>
          <a:xfrm flipV="1">
            <a:off x="6502400" y="2051429"/>
            <a:ext cx="0" cy="1524002"/>
          </a:xfrm>
          <a:prstGeom prst="lin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" name="Linea"/>
          <p:cNvSpPr/>
          <p:nvPr/>
        </p:nvSpPr>
        <p:spPr>
          <a:xfrm>
            <a:off x="4491361" y="3606800"/>
            <a:ext cx="4022078" cy="0"/>
          </a:xfrm>
          <a:prstGeom prst="lin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" name="Linea"/>
          <p:cNvSpPr/>
          <p:nvPr/>
        </p:nvSpPr>
        <p:spPr>
          <a:xfrm>
            <a:off x="8500533" y="3555999"/>
            <a:ext cx="1" cy="1505355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1" name="Linea"/>
          <p:cNvSpPr/>
          <p:nvPr/>
        </p:nvSpPr>
        <p:spPr>
          <a:xfrm>
            <a:off x="4504266" y="3555999"/>
            <a:ext cx="1" cy="1505355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32" name="Oxygen-Icons.org-Oxygen-Devices-drive-harddisk.ico" descr="Oxygen-Icons.org-Oxygen-Devices-drive-harddisk.ico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69266" y="5473796"/>
            <a:ext cx="1270001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SSD-Drive-icon.png" descr="SSD-Drive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39116" y="5383452"/>
            <a:ext cx="1322833" cy="132283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HDD"/>
          <p:cNvSpPr txBox="1"/>
          <p:nvPr/>
        </p:nvSpPr>
        <p:spPr>
          <a:xfrm>
            <a:off x="4108331" y="7028384"/>
            <a:ext cx="79187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HDD</a:t>
            </a:r>
          </a:p>
        </p:txBody>
      </p:sp>
      <p:sp>
        <p:nvSpPr>
          <p:cNvPr id="135" name="SSD"/>
          <p:cNvSpPr txBox="1"/>
          <p:nvPr/>
        </p:nvSpPr>
        <p:spPr>
          <a:xfrm>
            <a:off x="8132639" y="7028384"/>
            <a:ext cx="735788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SSD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1" animBg="1" advAuto="0"/>
      <p:bldP spid="127" grpId="2" animBg="1" advAuto="0"/>
      <p:bldP spid="128" grpId="3" animBg="1" advAuto="0"/>
      <p:bldP spid="129" grpId="4" animBg="1" advAuto="0"/>
      <p:bldP spid="130" grpId="8" animBg="1" advAuto="0"/>
      <p:bldP spid="131" grpId="5" animBg="1" advAuto="0"/>
      <p:bldP spid="132" grpId="6" animBg="1" advAuto="0"/>
      <p:bldP spid="133" grpId="9" animBg="1" advAuto="0"/>
      <p:bldP spid="134" grpId="7" animBg="1" advAuto="0"/>
      <p:bldP spid="135" grpId="1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Rettangolo"/>
          <p:cNvSpPr/>
          <p:nvPr/>
        </p:nvSpPr>
        <p:spPr>
          <a:xfrm>
            <a:off x="2451430" y="4826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9" name="Rettangolo arrotondato"/>
          <p:cNvSpPr/>
          <p:nvPr/>
        </p:nvSpPr>
        <p:spPr>
          <a:xfrm>
            <a:off x="607483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0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41" name="check-icon.png" descr="check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Actions-application-exit-icon.png" descr="Actions-application-exit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Oxygen-Icons.org-Oxygen-Devices-drive-harddisk.ico" descr="Oxygen-Icons.org-Oxygen-Devices-drive-harddisk.ico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63971" y="4292202"/>
            <a:ext cx="4276858" cy="4276858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HDD"/>
          <p:cNvSpPr txBox="1"/>
          <p:nvPr/>
        </p:nvSpPr>
        <p:spPr>
          <a:xfrm>
            <a:off x="5344921" y="465585"/>
            <a:ext cx="2314957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HDD</a:t>
            </a:r>
          </a:p>
        </p:txBody>
      </p:sp>
      <p:sp>
        <p:nvSpPr>
          <p:cNvPr id="145" name="Cheap…"/>
          <p:cNvSpPr txBox="1"/>
          <p:nvPr/>
        </p:nvSpPr>
        <p:spPr>
          <a:xfrm>
            <a:off x="787212" y="5946711"/>
            <a:ext cx="2766595" cy="96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Cheap 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More capability </a:t>
            </a:r>
          </a:p>
        </p:txBody>
      </p:sp>
      <p:sp>
        <p:nvSpPr>
          <p:cNvPr id="146" name="Slower"/>
          <p:cNvSpPr txBox="1"/>
          <p:nvPr/>
        </p:nvSpPr>
        <p:spPr>
          <a:xfrm>
            <a:off x="10326047" y="6200102"/>
            <a:ext cx="145199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3375" indent="-333375">
              <a:buSzPct val="145000"/>
              <a:buChar char="•"/>
              <a:defRPr>
                <a:solidFill>
                  <a:srgbClr val="FFFFFF"/>
                </a:solidFill>
              </a:defRPr>
            </a:lvl1pPr>
          </a:lstStyle>
          <a:p>
            <a:r>
              <a:t>Slower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1" animBg="1" advAuto="0"/>
      <p:bldP spid="139" grpId="5" animBg="1" advAuto="0"/>
      <p:bldP spid="140" grpId="8" animBg="1" advAuto="0"/>
      <p:bldP spid="141" grpId="4" animBg="1" advAuto="0"/>
      <p:bldP spid="142" grpId="7" animBg="1" advAuto="0"/>
      <p:bldP spid="143" grpId="3" animBg="1" advAuto="0"/>
      <p:bldP spid="144" grpId="2" animBg="1" advAuto="0"/>
      <p:bldP spid="145" grpId="6" animBg="1" advAuto="0"/>
      <p:bldP spid="146" grpId="9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Rettangolo"/>
          <p:cNvSpPr/>
          <p:nvPr/>
        </p:nvSpPr>
        <p:spPr>
          <a:xfrm>
            <a:off x="2451430" y="4826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0" name="Rettangolo arrotondato"/>
          <p:cNvSpPr/>
          <p:nvPr/>
        </p:nvSpPr>
        <p:spPr>
          <a:xfrm>
            <a:off x="607483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1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52" name="check-icon.png" descr="check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Actions-application-exit-icon.png" descr="Actions-application-exit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SSD-Drive-icon.png" descr="SSD-Drive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48154" y="3876386"/>
            <a:ext cx="5108491" cy="5108491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SD"/>
          <p:cNvSpPr txBox="1"/>
          <p:nvPr/>
        </p:nvSpPr>
        <p:spPr>
          <a:xfrm>
            <a:off x="5420106" y="465585"/>
            <a:ext cx="2164589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SSD</a:t>
            </a:r>
          </a:p>
        </p:txBody>
      </p:sp>
      <p:sp>
        <p:nvSpPr>
          <p:cNvPr id="156" name="Faster performance…"/>
          <p:cNvSpPr txBox="1"/>
          <p:nvPr/>
        </p:nvSpPr>
        <p:spPr>
          <a:xfrm>
            <a:off x="678590" y="5279961"/>
            <a:ext cx="2983839" cy="230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Faster performance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More robust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More reliable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More portable</a:t>
            </a:r>
          </a:p>
        </p:txBody>
      </p:sp>
      <p:sp>
        <p:nvSpPr>
          <p:cNvPr id="157" name="Still Expensive…"/>
          <p:cNvSpPr txBox="1"/>
          <p:nvPr/>
        </p:nvSpPr>
        <p:spPr>
          <a:xfrm>
            <a:off x="9560123" y="5724461"/>
            <a:ext cx="2983839" cy="1412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Still Expensive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Less amount of storage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1" animBg="1" advAuto="0"/>
      <p:bldP spid="150" grpId="5" animBg="1" advAuto="0"/>
      <p:bldP spid="151" grpId="8" animBg="1" advAuto="0"/>
      <p:bldP spid="152" grpId="4" animBg="1" advAuto="0"/>
      <p:bldP spid="153" grpId="7" animBg="1" advAuto="0"/>
      <p:bldP spid="154" grpId="3" animBg="1" advAuto="0"/>
      <p:bldP spid="155" grpId="2" animBg="1" advAuto="0"/>
      <p:bldP spid="156" grpId="6" animBg="1" advAuto="0"/>
      <p:bldP spid="157" grpId="9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2993" y="-27583"/>
            <a:ext cx="15694150" cy="980884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Rettangolo"/>
          <p:cNvSpPr/>
          <p:nvPr/>
        </p:nvSpPr>
        <p:spPr>
          <a:xfrm>
            <a:off x="2451430" y="7874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" name="External types of data storage device"/>
          <p:cNvSpPr txBox="1"/>
          <p:nvPr/>
        </p:nvSpPr>
        <p:spPr>
          <a:xfrm>
            <a:off x="2502535" y="1104996"/>
            <a:ext cx="7999731" cy="634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External types of data storage device</a:t>
            </a:r>
          </a:p>
        </p:txBody>
      </p:sp>
      <p:sp>
        <p:nvSpPr>
          <p:cNvPr id="162" name="Linea"/>
          <p:cNvSpPr/>
          <p:nvPr/>
        </p:nvSpPr>
        <p:spPr>
          <a:xfrm flipV="1">
            <a:off x="6502400" y="2051429"/>
            <a:ext cx="0" cy="1524002"/>
          </a:xfrm>
          <a:prstGeom prst="lin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" name="Linea"/>
          <p:cNvSpPr/>
          <p:nvPr/>
        </p:nvSpPr>
        <p:spPr>
          <a:xfrm>
            <a:off x="4491361" y="3606800"/>
            <a:ext cx="4022078" cy="0"/>
          </a:xfrm>
          <a:prstGeom prst="lin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" name="Linea"/>
          <p:cNvSpPr/>
          <p:nvPr/>
        </p:nvSpPr>
        <p:spPr>
          <a:xfrm>
            <a:off x="6502400" y="3638598"/>
            <a:ext cx="1" cy="1505354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" name="Linea"/>
          <p:cNvSpPr/>
          <p:nvPr/>
        </p:nvSpPr>
        <p:spPr>
          <a:xfrm>
            <a:off x="4504266" y="3555999"/>
            <a:ext cx="1" cy="1505355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66" name="Device-External-Drive-USB-icon.png" descr="Device-External-Drive-USB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69266" y="5473796"/>
            <a:ext cx="1270001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CD-Drive-icon.png" descr="CD-Drive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10826" y="5519090"/>
            <a:ext cx="1179414" cy="1179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Devices-drive-removable-media-usb-icon.png" descr="Devices-drive-removable-media-usb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67400" y="5473796"/>
            <a:ext cx="1270000" cy="127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Linea"/>
          <p:cNvSpPr/>
          <p:nvPr/>
        </p:nvSpPr>
        <p:spPr>
          <a:xfrm>
            <a:off x="8500533" y="3571874"/>
            <a:ext cx="1" cy="1505355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0" name="USB…"/>
          <p:cNvSpPr txBox="1"/>
          <p:nvPr/>
        </p:nvSpPr>
        <p:spPr>
          <a:xfrm>
            <a:off x="3264679" y="6725149"/>
            <a:ext cx="2242109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t>USB</a:t>
            </a:r>
          </a:p>
          <a:p>
            <a:pPr>
              <a:defRPr>
                <a:solidFill>
                  <a:srgbClr val="FFFFFF"/>
                </a:solidFill>
              </a:defRPr>
            </a:pPr>
            <a:r>
              <a:t> External Drive</a:t>
            </a:r>
          </a:p>
        </p:txBody>
      </p:sp>
      <p:sp>
        <p:nvSpPr>
          <p:cNvPr id="171" name="USB…"/>
          <p:cNvSpPr txBox="1"/>
          <p:nvPr/>
        </p:nvSpPr>
        <p:spPr>
          <a:xfrm>
            <a:off x="5635244" y="6725149"/>
            <a:ext cx="1734313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t>USB </a:t>
            </a:r>
          </a:p>
          <a:p>
            <a:pPr>
              <a:defRPr>
                <a:solidFill>
                  <a:srgbClr val="FFFFFF"/>
                </a:solidFill>
              </a:defRPr>
            </a:pPr>
            <a:r>
              <a:t>Flash Drive</a:t>
            </a:r>
          </a:p>
        </p:txBody>
      </p:sp>
      <p:sp>
        <p:nvSpPr>
          <p:cNvPr id="172" name="CD/DVD"/>
          <p:cNvSpPr txBox="1"/>
          <p:nvPr/>
        </p:nvSpPr>
        <p:spPr>
          <a:xfrm>
            <a:off x="7839117" y="6909299"/>
            <a:ext cx="132283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CD/DVD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1" animBg="1" advAuto="0"/>
      <p:bldP spid="161" grpId="2" animBg="1" advAuto="0"/>
      <p:bldP spid="162" grpId="3" animBg="1" advAuto="0"/>
      <p:bldP spid="163" grpId="4" animBg="1" advAuto="0"/>
      <p:bldP spid="164" grpId="8" animBg="1" advAuto="0"/>
      <p:bldP spid="165" grpId="5" animBg="1" advAuto="0"/>
      <p:bldP spid="166" grpId="6" animBg="1" advAuto="0"/>
      <p:bldP spid="167" grpId="12" animBg="1" advAuto="0"/>
      <p:bldP spid="168" grpId="9" animBg="1" advAuto="0"/>
      <p:bldP spid="169" grpId="11" animBg="1" advAuto="0"/>
      <p:bldP spid="170" grpId="7" animBg="1" advAuto="0"/>
      <p:bldP spid="171" grpId="10" animBg="1" advAuto="0"/>
      <p:bldP spid="172" grpId="13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Rettangolo"/>
          <p:cNvSpPr/>
          <p:nvPr/>
        </p:nvSpPr>
        <p:spPr>
          <a:xfrm>
            <a:off x="2451430" y="4826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6" name="Rettangolo arrotondato"/>
          <p:cNvSpPr/>
          <p:nvPr/>
        </p:nvSpPr>
        <p:spPr>
          <a:xfrm>
            <a:off x="607483" y="3591784"/>
            <a:ext cx="3234995" cy="5677695"/>
          </a:xfrm>
          <a:prstGeom prst="roundRect">
            <a:avLst>
              <a:gd name="adj" fmla="val 14495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7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78" name="check-icon.png" descr="check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Actions-application-exit-icon.png" descr="Actions-application-exit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Device-External-Drive-USB-icon.png" descr="Device-External-Drive-USB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41077" y="4469308"/>
            <a:ext cx="3922647" cy="3922647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USB External Drive"/>
          <p:cNvSpPr txBox="1"/>
          <p:nvPr/>
        </p:nvSpPr>
        <p:spPr>
          <a:xfrm>
            <a:off x="2750045" y="570956"/>
            <a:ext cx="7504710" cy="1093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6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USB External Drive</a:t>
            </a:r>
          </a:p>
        </p:txBody>
      </p:sp>
      <p:sp>
        <p:nvSpPr>
          <p:cNvPr id="182" name="Good for large backup…"/>
          <p:cNvSpPr txBox="1"/>
          <p:nvPr/>
        </p:nvSpPr>
        <p:spPr>
          <a:xfrm>
            <a:off x="576004" y="5724461"/>
            <a:ext cx="3297953" cy="1412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Good for large backup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Cheapest storage </a:t>
            </a:r>
          </a:p>
        </p:txBody>
      </p:sp>
      <p:sp>
        <p:nvSpPr>
          <p:cNvPr id="183" name="Very delicate"/>
          <p:cNvSpPr txBox="1"/>
          <p:nvPr/>
        </p:nvSpPr>
        <p:spPr>
          <a:xfrm>
            <a:off x="9897041" y="6200102"/>
            <a:ext cx="2310004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3375" indent="-333375">
              <a:buSzPct val="145000"/>
              <a:buChar char="•"/>
              <a:defRPr>
                <a:solidFill>
                  <a:srgbClr val="FFFFFF"/>
                </a:solidFill>
              </a:defRPr>
            </a:lvl1pPr>
          </a:lstStyle>
          <a:p>
            <a:r>
              <a:t>Very delicate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1" animBg="1" advAuto="0"/>
      <p:bldP spid="176" grpId="5" animBg="1" advAuto="0"/>
      <p:bldP spid="177" grpId="8" animBg="1" advAuto="0"/>
      <p:bldP spid="178" grpId="4" animBg="1" advAuto="0"/>
      <p:bldP spid="179" grpId="7" animBg="1" advAuto="0"/>
      <p:bldP spid="180" grpId="3" animBg="1" advAuto="0"/>
      <p:bldP spid="181" grpId="2" animBg="1" advAuto="0"/>
      <p:bldP spid="182" grpId="6" animBg="1" advAuto="0"/>
      <p:bldP spid="183" grpId="9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Rettangolo"/>
          <p:cNvSpPr/>
          <p:nvPr/>
        </p:nvSpPr>
        <p:spPr>
          <a:xfrm>
            <a:off x="2451430" y="627865"/>
            <a:ext cx="8101940" cy="1270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7" name="Rettangolo arrotondato"/>
          <p:cNvSpPr/>
          <p:nvPr/>
        </p:nvSpPr>
        <p:spPr>
          <a:xfrm>
            <a:off x="607483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8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89" name="check-icon.png" descr="check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Actions-application-exit-icon.png" descr="Actions-application-exit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Devices-drive-removable-media-usb-icon.png" descr="Devices-drive-removable-media-usb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52561" y="4026058"/>
            <a:ext cx="5099678" cy="5099677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USB Flash Drive"/>
          <p:cNvSpPr txBox="1"/>
          <p:nvPr/>
        </p:nvSpPr>
        <p:spPr>
          <a:xfrm>
            <a:off x="1914954" y="610850"/>
            <a:ext cx="9174891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USB Flash Drive</a:t>
            </a:r>
          </a:p>
        </p:txBody>
      </p:sp>
      <p:sp>
        <p:nvSpPr>
          <p:cNvPr id="193" name="Most portable option…"/>
          <p:cNvSpPr txBox="1"/>
          <p:nvPr/>
        </p:nvSpPr>
        <p:spPr>
          <a:xfrm>
            <a:off x="607483" y="5706074"/>
            <a:ext cx="3126053" cy="1449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rPr lang="it-IT" dirty="0" smtClean="0"/>
              <a:t>easy</a:t>
            </a:r>
            <a:r>
              <a:rPr dirty="0" smtClean="0"/>
              <a:t> </a:t>
            </a:r>
            <a:r>
              <a:rPr dirty="0"/>
              <a:t>portable option</a:t>
            </a:r>
          </a:p>
          <a:p>
            <a: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rPr dirty="0"/>
              <a:t>More robust</a:t>
            </a:r>
          </a:p>
        </p:txBody>
      </p:sp>
      <p:sp>
        <p:nvSpPr>
          <p:cNvPr id="194" name="Relatively expensive per GB"/>
          <p:cNvSpPr txBox="1"/>
          <p:nvPr/>
        </p:nvSpPr>
        <p:spPr>
          <a:xfrm>
            <a:off x="9538696" y="5946711"/>
            <a:ext cx="3026693" cy="96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33375" indent="-333375">
              <a:lnSpc>
                <a:spcPts val="3500"/>
              </a:lnSpc>
              <a:buSzPct val="145000"/>
              <a:buChar char="•"/>
              <a:defRPr>
                <a:solidFill>
                  <a:srgbClr val="FFFFFF"/>
                </a:solidFill>
              </a:defRPr>
            </a:lvl1pPr>
          </a:lstStyle>
          <a:p>
            <a:r>
              <a:t>Relatively expensive per GB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1" animBg="1" advAuto="0"/>
      <p:bldP spid="187" grpId="5" animBg="1" advAuto="0"/>
      <p:bldP spid="188" grpId="8" animBg="1" advAuto="0"/>
      <p:bldP spid="189" grpId="4" animBg="1" advAuto="0"/>
      <p:bldP spid="190" grpId="7" animBg="1" advAuto="0"/>
      <p:bldP spid="191" grpId="3" animBg="1" advAuto="0"/>
      <p:bldP spid="192" grpId="2" animBg="1" advAuto="0"/>
      <p:bldP spid="193" grpId="6" animBg="1" advAuto="0"/>
      <p:bldP spid="194" grpId="9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06060" y="-27622"/>
            <a:ext cx="15694150" cy="9808844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Rettangolo"/>
          <p:cNvSpPr/>
          <p:nvPr/>
        </p:nvSpPr>
        <p:spPr>
          <a:xfrm>
            <a:off x="2451430" y="4826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8" name="CD/DVD"/>
          <p:cNvSpPr txBox="1"/>
          <p:nvPr/>
        </p:nvSpPr>
        <p:spPr>
          <a:xfrm>
            <a:off x="4488942" y="465585"/>
            <a:ext cx="4026917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CD/DVD</a:t>
            </a:r>
          </a:p>
        </p:txBody>
      </p:sp>
      <p:sp>
        <p:nvSpPr>
          <p:cNvPr id="199" name="Rettangolo arrotondato"/>
          <p:cNvSpPr/>
          <p:nvPr/>
        </p:nvSpPr>
        <p:spPr>
          <a:xfrm>
            <a:off x="607483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0" name="Rettangolo arrotondato"/>
          <p:cNvSpPr/>
          <p:nvPr/>
        </p:nvSpPr>
        <p:spPr>
          <a:xfrm>
            <a:off x="9489016" y="3591784"/>
            <a:ext cx="3126053" cy="5677695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1" name="CD-Drive-icon.png" descr="CD-Drive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05937" y="4325293"/>
            <a:ext cx="4210678" cy="42106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check-icon.png" descr="check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50462" y="1952145"/>
            <a:ext cx="1440095" cy="144009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Actions-application-exit-icon.png" descr="Actions-application-exit-ico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239242" y="1859392"/>
            <a:ext cx="1625601" cy="1625601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Low cost per disc"/>
          <p:cNvSpPr txBox="1"/>
          <p:nvPr/>
        </p:nvSpPr>
        <p:spPr>
          <a:xfrm>
            <a:off x="752614" y="6015952"/>
            <a:ext cx="2835791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33375" indent="-333375">
              <a:buSzPct val="145000"/>
              <a:buChar char="•"/>
              <a:defRPr>
                <a:solidFill>
                  <a:srgbClr val="FFFFFF"/>
                </a:solidFill>
              </a:defRPr>
            </a:lvl1pPr>
          </a:lstStyle>
          <a:p>
            <a:r>
              <a:t>Low cost per disc </a:t>
            </a:r>
          </a:p>
        </p:txBody>
      </p:sp>
      <p:sp>
        <p:nvSpPr>
          <p:cNvPr id="205" name="Short life…"/>
          <p:cNvSpPr txBox="1"/>
          <p:nvPr/>
        </p:nvSpPr>
        <p:spPr>
          <a:xfrm>
            <a:off x="9996101" y="6015952"/>
            <a:ext cx="2111884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33375" indent="-333375"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Short life</a:t>
            </a:r>
          </a:p>
          <a:p>
            <a:pPr marL="333375" indent="-333375">
              <a:buSzPct val="145000"/>
              <a:buChar char="•"/>
              <a:defRPr>
                <a:solidFill>
                  <a:srgbClr val="FFFFFF"/>
                </a:solidFill>
              </a:defRPr>
            </a:pPr>
            <a:r>
              <a:t>Not reliable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1" animBg="1" advAuto="0"/>
      <p:bldP spid="198" grpId="2" animBg="1" advAuto="0"/>
      <p:bldP spid="199" grpId="5" animBg="1" advAuto="0"/>
      <p:bldP spid="200" grpId="8" animBg="1" advAuto="0"/>
      <p:bldP spid="201" grpId="3" animBg="1" advAuto="0"/>
      <p:bldP spid="202" grpId="4" animBg="1" advAuto="0"/>
      <p:bldP spid="203" grpId="7" animBg="1" advAuto="0"/>
      <p:bldP spid="204" grpId="6" animBg="1" advAuto="0"/>
      <p:bldP spid="205" grpId="9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5c6ffc4ca4584f15c236545a056be582.jpg" descr="5c6ffc4ca4584f15c236545a056be58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622993" y="-27583"/>
            <a:ext cx="15694150" cy="980884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Rettangolo"/>
          <p:cNvSpPr/>
          <p:nvPr/>
        </p:nvSpPr>
        <p:spPr>
          <a:xfrm>
            <a:off x="2451430" y="787400"/>
            <a:ext cx="8101940" cy="1270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9" name="Networked data storage (device)"/>
          <p:cNvSpPr txBox="1"/>
          <p:nvPr/>
        </p:nvSpPr>
        <p:spPr>
          <a:xfrm>
            <a:off x="2992374" y="1104996"/>
            <a:ext cx="7020053" cy="634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>
                <a:solidFill>
                  <a:srgbClr val="FFFFFF"/>
                </a:solidFill>
              </a:defRPr>
            </a:lvl1pPr>
          </a:lstStyle>
          <a:p>
            <a:r>
              <a:t>Networked data storage (device)</a:t>
            </a:r>
          </a:p>
        </p:txBody>
      </p:sp>
      <p:sp>
        <p:nvSpPr>
          <p:cNvPr id="210" name="Linea"/>
          <p:cNvSpPr/>
          <p:nvPr/>
        </p:nvSpPr>
        <p:spPr>
          <a:xfrm flipV="1">
            <a:off x="6502400" y="2051429"/>
            <a:ext cx="0" cy="1524002"/>
          </a:xfrm>
          <a:prstGeom prst="lin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1" name="Linea"/>
          <p:cNvSpPr/>
          <p:nvPr/>
        </p:nvSpPr>
        <p:spPr>
          <a:xfrm>
            <a:off x="4491361" y="3606800"/>
            <a:ext cx="4022078" cy="0"/>
          </a:xfrm>
          <a:prstGeom prst="line">
            <a:avLst/>
          </a:prstGeom>
          <a:ln w="1016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2" name="Linea"/>
          <p:cNvSpPr/>
          <p:nvPr/>
        </p:nvSpPr>
        <p:spPr>
          <a:xfrm>
            <a:off x="8500533" y="3555999"/>
            <a:ext cx="1" cy="1505355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3" name="Linea"/>
          <p:cNvSpPr/>
          <p:nvPr/>
        </p:nvSpPr>
        <p:spPr>
          <a:xfrm>
            <a:off x="4504266" y="3555999"/>
            <a:ext cx="1" cy="1505355"/>
          </a:xfrm>
          <a:prstGeom prst="line">
            <a:avLst/>
          </a:prstGeom>
          <a:ln w="1016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14" name="Places-network-server-icon.png" descr="Places-network-server-ic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00731" y="5473796"/>
            <a:ext cx="1807072" cy="18070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Cloud-icon.png" descr="Cloud-ic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83259" y="5360058"/>
            <a:ext cx="2034548" cy="2034548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NAS"/>
          <p:cNvSpPr txBox="1"/>
          <p:nvPr/>
        </p:nvSpPr>
        <p:spPr>
          <a:xfrm>
            <a:off x="4130886" y="7693311"/>
            <a:ext cx="74676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NAS</a:t>
            </a:r>
          </a:p>
        </p:txBody>
      </p:sp>
      <p:sp>
        <p:nvSpPr>
          <p:cNvPr id="217" name="Cloud Storage"/>
          <p:cNvSpPr txBox="1"/>
          <p:nvPr/>
        </p:nvSpPr>
        <p:spPr>
          <a:xfrm>
            <a:off x="7399138" y="7693311"/>
            <a:ext cx="220279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Cloud Storage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1" animBg="1" advAuto="0"/>
      <p:bldP spid="209" grpId="2" animBg="1" advAuto="0"/>
      <p:bldP spid="210" grpId="3" animBg="1" advAuto="0"/>
      <p:bldP spid="211" grpId="4" animBg="1" advAuto="0"/>
      <p:bldP spid="212" grpId="8" animBg="1" advAuto="0"/>
      <p:bldP spid="213" grpId="5" animBg="1" advAuto="0"/>
      <p:bldP spid="214" grpId="6" animBg="1" advAuto="0"/>
      <p:bldP spid="215" grpId="9" animBg="1" advAuto="0"/>
      <p:bldP spid="216" grpId="7" animBg="1" advAuto="0"/>
      <p:bldP spid="217" grpId="10" animBg="1" advAuto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137</Words>
  <Application>Microsoft Office PowerPoint</Application>
  <PresentationFormat>Personalizzato</PresentationFormat>
  <Paragraphs>52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White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</dc:creator>
  <cp:lastModifiedBy>Giacomo</cp:lastModifiedBy>
  <cp:revision>2</cp:revision>
  <dcterms:modified xsi:type="dcterms:W3CDTF">2017-10-24T18:46:43Z</dcterms:modified>
</cp:coreProperties>
</file>