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14"/>
  </p:notesMasterIdLst>
  <p:sldIdLst>
    <p:sldId id="256" r:id="rId2"/>
    <p:sldId id="257" r:id="rId3"/>
    <p:sldId id="267" r:id="rId4"/>
    <p:sldId id="261" r:id="rId5"/>
    <p:sldId id="260" r:id="rId6"/>
    <p:sldId id="266" r:id="rId7"/>
    <p:sldId id="263" r:id="rId8"/>
    <p:sldId id="265" r:id="rId9"/>
    <p:sldId id="264" r:id="rId10"/>
    <p:sldId id="268" r:id="rId11"/>
    <p:sldId id="269" r:id="rId12"/>
    <p:sldId id="270"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5" autoAdjust="0"/>
    <p:restoredTop sz="95300" autoAdjust="0"/>
  </p:normalViewPr>
  <p:slideViewPr>
    <p:cSldViewPr snapToGrid="0">
      <p:cViewPr varScale="1">
        <p:scale>
          <a:sx n="109" d="100"/>
          <a:sy n="109" d="100"/>
        </p:scale>
        <p:origin x="642" y="9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CE550B-B830-42AB-A7A5-503F15B85FE5}" type="doc">
      <dgm:prSet loTypeId="urn:microsoft.com/office/officeart/2005/8/layout/vList3" loCatId="list" qsTypeId="urn:microsoft.com/office/officeart/2009/2/quickstyle/3d8" qsCatId="3D" csTypeId="urn:microsoft.com/office/officeart/2005/8/colors/accent1_2" csCatId="accent1" phldr="1"/>
      <dgm:spPr/>
    </dgm:pt>
    <dgm:pt modelId="{D8F8D2A8-E3FE-4D82-BEE2-90943E4E171F}" type="pres">
      <dgm:prSet presAssocID="{D5CE550B-B830-42AB-A7A5-503F15B85FE5}" presName="linearFlow" presStyleCnt="0">
        <dgm:presLayoutVars>
          <dgm:dir/>
          <dgm:resizeHandles val="exact"/>
        </dgm:presLayoutVars>
      </dgm:prSet>
      <dgm:spPr/>
    </dgm:pt>
  </dgm:ptLst>
  <dgm:cxnLst>
    <dgm:cxn modelId="{F8A15B4B-B338-470A-8AAC-39A95AC9FEB7}" type="presOf" srcId="{D5CE550B-B830-42AB-A7A5-503F15B85FE5}" destId="{D8F8D2A8-E3FE-4D82-BEE2-90943E4E171F}" srcOrd="0"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B86199-A44B-45BA-A684-2B5C57A74440}" type="datetimeFigureOut">
              <a:rPr lang="it-IT" smtClean="0"/>
              <a:t>05/02/2018</a:t>
            </a:fld>
            <a:endParaRPr lang="it-I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1C098C-9BDE-4A90-9EE8-0B1E24933BD8}" type="slidenum">
              <a:rPr lang="it-IT" smtClean="0"/>
              <a:t>‹#›</a:t>
            </a:fld>
            <a:endParaRPr lang="it-IT"/>
          </a:p>
        </p:txBody>
      </p:sp>
    </p:spTree>
    <p:extLst>
      <p:ext uri="{BB962C8B-B14F-4D97-AF65-F5344CB8AC3E}">
        <p14:creationId xmlns:p14="http://schemas.microsoft.com/office/powerpoint/2010/main" val="2858037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a:t>Input è un modo per mandarti a fanculo</a:t>
            </a:r>
          </a:p>
        </p:txBody>
      </p:sp>
      <p:sp>
        <p:nvSpPr>
          <p:cNvPr id="4" name="Slide Number Placeholder 3"/>
          <p:cNvSpPr>
            <a:spLocks noGrp="1"/>
          </p:cNvSpPr>
          <p:nvPr>
            <p:ph type="sldNum" sz="quarter" idx="10"/>
          </p:nvPr>
        </p:nvSpPr>
        <p:spPr/>
        <p:txBody>
          <a:bodyPr/>
          <a:lstStyle/>
          <a:p>
            <a:fld id="{7E1C098C-9BDE-4A90-9EE8-0B1E24933BD8}" type="slidenum">
              <a:rPr lang="it-IT" smtClean="0"/>
              <a:t>8</a:t>
            </a:fld>
            <a:endParaRPr lang="it-IT"/>
          </a:p>
        </p:txBody>
      </p:sp>
    </p:spTree>
    <p:extLst>
      <p:ext uri="{BB962C8B-B14F-4D97-AF65-F5344CB8AC3E}">
        <p14:creationId xmlns:p14="http://schemas.microsoft.com/office/powerpoint/2010/main" val="2070555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fontAlgn="ctr">
              <a:buFont typeface="Arial" panose="020B0604020202020204" pitchFamily="34" charset="0"/>
              <a:buChar char="•"/>
            </a:pPr>
            <a:r>
              <a:rPr lang="it-IT" sz="1200" b="1" dirty="0">
                <a:latin typeface="Calibri" panose="020F0502020204030204" pitchFamily="34" charset="0"/>
              </a:rPr>
              <a:t>Commutazione tramite la memoria</a:t>
            </a:r>
            <a:r>
              <a:rPr lang="it-IT" sz="1200" dirty="0">
                <a:latin typeface="Calibri" panose="020F0502020204030204" pitchFamily="34" charset="0"/>
              </a:rPr>
              <a:t>. Le porte sono configurate come dispositivi di I/O. Quando viene ricevuto un pacchetto si genera una interruzione. Il sistema operativo del router deve riconoscere e trattare questa segnalazione generata da una periferica, cioè trasferisce il pacchetto nella memoria del processore, da dove il processore legge l'indirizzo destinazione contenuto nell'header e lo cerca nella tabella di instradamento per determinare l'interfaccia a cui consegnare il pacchetto, quindi copia il pacchetto nel buffer della porta di uscita. In questo caso se la larghezza di banda della memoria ammette una velocità di trasferimento di B pacchetti al secondo, allora il flusso di smistamento totale (il numero di pacchetti al secondo trasferiti da una porta di input ad una porta di output) deve essere minore di B/2. Notare che non si possono trasferire pacchetti contemporaneamente, perchè il bus di sistema può essere usato per un solo input e un solo output.</a:t>
            </a:r>
            <a:br>
              <a:rPr lang="it-IT" sz="1200" dirty="0">
                <a:latin typeface="Calibri" panose="020F0502020204030204" pitchFamily="34" charset="0"/>
              </a:rPr>
            </a:br>
            <a:r>
              <a:rPr lang="it-IT" sz="1200" dirty="0">
                <a:latin typeface="Calibri" panose="020F0502020204030204" pitchFamily="34" charset="0"/>
              </a:rPr>
              <a:t>Molti router moderni usano la commutazione tramite la memoria. La ricerca all'interno della tabella di instradamento avviene direttamente sulla porta di input. Questa tecnica si ispira all'architettura di sistemi a multiprocessore con memoria condivisa. </a:t>
            </a:r>
          </a:p>
          <a:p>
            <a:pPr marL="342900" fontAlgn="ctr">
              <a:buFont typeface="Arial" panose="020B0604020202020204" pitchFamily="34" charset="0"/>
              <a:buChar char="•"/>
            </a:pPr>
            <a:r>
              <a:rPr lang="it-IT" sz="1200" b="1" dirty="0">
                <a:latin typeface="Calibri" panose="020F0502020204030204" pitchFamily="34" charset="0"/>
              </a:rPr>
              <a:t>Commutazione tramite bus</a:t>
            </a:r>
            <a:r>
              <a:rPr lang="it-IT" sz="1200" dirty="0">
                <a:latin typeface="Calibri" panose="020F0502020204030204" pitchFamily="34" charset="0"/>
              </a:rPr>
              <a:t>. Questa tecnica non coinvolge il processore. La porta di input trasferisce direttamente il pacchetto verso la porta di uscita. Per realizzare questo trasferimento, l'header del pacchetto è preceduto dal numero della porta di uscita verso cui dovrà essere copiato. Il bus è condiviso tra tutte le porte di output, ma solo quella che ha il numero indicato prima dell'header lo acquisisce. A questo punto la label recante il numero della porta di output viene tolta. Se il router riceve molti pacchetti contemporaneamente, ognuno su una porta di input diversa, uno solo di questi può accedere al bus, gli altri devono aspettare. La velocità di commutazione dipende dalla velocità del bus. </a:t>
            </a:r>
          </a:p>
          <a:p>
            <a:pPr marL="342900" fontAlgn="ctr">
              <a:buFont typeface="Arial" panose="020B0604020202020204" pitchFamily="34" charset="0"/>
              <a:buChar char="•"/>
            </a:pPr>
            <a:r>
              <a:rPr lang="it-IT" sz="1200" b="1" dirty="0">
                <a:latin typeface="Calibri" panose="020F0502020204030204" pitchFamily="34" charset="0"/>
              </a:rPr>
              <a:t>Commutazione tramite interconnessione delle porte</a:t>
            </a:r>
            <a:r>
              <a:rPr lang="it-IT" sz="1200" dirty="0">
                <a:latin typeface="Calibri" panose="020F0502020204030204" pitchFamily="34" charset="0"/>
              </a:rPr>
              <a:t>. Per superare la limitazione del bus condiviso si può realizzare una connessione che per ogni porta di input raggiunge tutte le altre porte di uscita con un bus separato. Questa interconnessione è denominata </a:t>
            </a:r>
            <a:r>
              <a:rPr lang="it-IT" sz="1200" b="1" dirty="0">
                <a:latin typeface="Calibri" panose="020F0502020204030204" pitchFamily="34" charset="0"/>
              </a:rPr>
              <a:t>crossbar switch</a:t>
            </a:r>
            <a:r>
              <a:rPr lang="it-IT" sz="1200" dirty="0">
                <a:latin typeface="Calibri" panose="020F0502020204030204" pitchFamily="34" charset="0"/>
              </a:rPr>
              <a:t>. Consiste di 2·N bus che connettono le N porte di input alle N porte di output. Ogni bus verticale interseca ognuno dei bus orizzontali in un incrocio. L'incrocio può essere azionato dal controllore del commutatore in due stati: aperto (scollegato) o chiuso (collegato).</a:t>
            </a:r>
            <a:br>
              <a:rPr lang="it-IT" sz="1200" dirty="0">
                <a:latin typeface="Calibri" panose="020F0502020204030204" pitchFamily="34" charset="0"/>
              </a:rPr>
            </a:br>
            <a:r>
              <a:rPr lang="it-IT" sz="1200" dirty="0">
                <a:latin typeface="Calibri" panose="020F0502020204030204" pitchFamily="34" charset="0"/>
              </a:rPr>
              <a:t>Quando viene ricevuto un pacchetto sulla porta A e deve essere instradato sulla porta Y il controllore del commutatore chiude gli interruttori al punto di incrocio dei bus A ed Y e la porta A invia i pacchetti sul suo bus che vengono prelevati solo dal bus Y. Si noti che un pacchetto sulla porta B può essere smistato sulla porta X perchè i bus da A ad Y sono separati dai bus da B a X. Questa soluzione consente di trasferire pacchetti in parallelo. Se però due pacchetti da sorgenti diverse devono essere smistati sulla stessa porta, solo uno potrà essere inviato, l'altro dovrà aspettare. </a:t>
            </a:r>
          </a:p>
          <a:p>
            <a:pPr marL="342900" marR="0">
              <a:spcBef>
                <a:spcPts val="0"/>
              </a:spcBef>
              <a:spcAft>
                <a:spcPts val="0"/>
              </a:spcAft>
            </a:pPr>
            <a:r>
              <a:rPr lang="it-IT" sz="1200" dirty="0">
                <a:latin typeface="Calibri" panose="020F0502020204030204" pitchFamily="34" charset="0"/>
              </a:rPr>
              <a:t> </a:t>
            </a:r>
            <a:endParaRPr lang="it-IT" dirty="0"/>
          </a:p>
        </p:txBody>
      </p:sp>
      <p:sp>
        <p:nvSpPr>
          <p:cNvPr id="4" name="Slide Number Placeholder 3"/>
          <p:cNvSpPr>
            <a:spLocks noGrp="1"/>
          </p:cNvSpPr>
          <p:nvPr>
            <p:ph type="sldNum" sz="quarter" idx="10"/>
          </p:nvPr>
        </p:nvSpPr>
        <p:spPr/>
        <p:txBody>
          <a:bodyPr/>
          <a:lstStyle/>
          <a:p>
            <a:fld id="{7E1C098C-9BDE-4A90-9EE8-0B1E24933BD8}" type="slidenum">
              <a:rPr lang="it-IT" smtClean="0"/>
              <a:t>9</a:t>
            </a:fld>
            <a:endParaRPr lang="it-IT"/>
          </a:p>
        </p:txBody>
      </p:sp>
    </p:spTree>
    <p:extLst>
      <p:ext uri="{BB962C8B-B14F-4D97-AF65-F5344CB8AC3E}">
        <p14:creationId xmlns:p14="http://schemas.microsoft.com/office/powerpoint/2010/main" val="9732524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93FD8F97-5058-4D5C-AA00-D87FC0D0901C}" type="datetimeFigureOut">
              <a:rPr lang="it-IT" smtClean="0"/>
              <a:t>05/02/2018</a:t>
            </a:fld>
            <a:endParaRPr lang="it-IT"/>
          </a:p>
        </p:txBody>
      </p:sp>
      <p:sp>
        <p:nvSpPr>
          <p:cNvPr id="5" name="Footer Placeholder 4"/>
          <p:cNvSpPr>
            <a:spLocks noGrp="1"/>
          </p:cNvSpPr>
          <p:nvPr>
            <p:ph type="ftr" sz="quarter" idx="11"/>
          </p:nvPr>
        </p:nvSpPr>
        <p:spPr>
          <a:xfrm>
            <a:off x="1876424" y="5410201"/>
            <a:ext cx="5124886" cy="365125"/>
          </a:xfrm>
        </p:spPr>
        <p:txBody>
          <a:bodyPr/>
          <a:lstStyle/>
          <a:p>
            <a:endParaRPr lang="it-IT"/>
          </a:p>
        </p:txBody>
      </p:sp>
      <p:sp>
        <p:nvSpPr>
          <p:cNvPr id="6" name="Slide Number Placeholder 5"/>
          <p:cNvSpPr>
            <a:spLocks noGrp="1"/>
          </p:cNvSpPr>
          <p:nvPr>
            <p:ph type="sldNum" sz="quarter" idx="12"/>
          </p:nvPr>
        </p:nvSpPr>
        <p:spPr>
          <a:xfrm>
            <a:off x="9896911" y="5410199"/>
            <a:ext cx="771089" cy="365125"/>
          </a:xfrm>
        </p:spPr>
        <p:txBody>
          <a:bodyPr/>
          <a:lstStyle/>
          <a:p>
            <a:fld id="{7E7E0E50-A320-486A-94DE-9CDF8C146F6E}" type="slidenum">
              <a:rPr lang="it-IT" smtClean="0"/>
              <a:t>‹#›</a:t>
            </a:fld>
            <a:endParaRPr lang="it-IT"/>
          </a:p>
        </p:txBody>
      </p:sp>
    </p:spTree>
    <p:extLst>
      <p:ext uri="{BB962C8B-B14F-4D97-AF65-F5344CB8AC3E}">
        <p14:creationId xmlns:p14="http://schemas.microsoft.com/office/powerpoint/2010/main" val="3981986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3FD8F97-5058-4D5C-AA00-D87FC0D0901C}" type="datetimeFigureOut">
              <a:rPr lang="it-IT" smtClean="0"/>
              <a:t>05/02/2018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E7E0E50-A320-486A-94DE-9CDF8C146F6E}" type="slidenum">
              <a:rPr lang="it-IT" smtClean="0"/>
              <a:t>‹#›</a:t>
            </a:fld>
            <a:endParaRPr lang="it-IT"/>
          </a:p>
        </p:txBody>
      </p:sp>
    </p:spTree>
    <p:extLst>
      <p:ext uri="{BB962C8B-B14F-4D97-AF65-F5344CB8AC3E}">
        <p14:creationId xmlns:p14="http://schemas.microsoft.com/office/powerpoint/2010/main" val="1807656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3FD8F97-5058-4D5C-AA00-D87FC0D0901C}" type="datetimeFigureOut">
              <a:rPr lang="it-IT" smtClean="0"/>
              <a:t>05/02/2018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E7E0E50-A320-486A-94DE-9CDF8C146F6E}" type="slidenum">
              <a:rPr lang="it-IT" smtClean="0"/>
              <a:t>‹#›</a:t>
            </a:fld>
            <a:endParaRPr lang="it-IT"/>
          </a:p>
        </p:txBody>
      </p:sp>
    </p:spTree>
    <p:extLst>
      <p:ext uri="{BB962C8B-B14F-4D97-AF65-F5344CB8AC3E}">
        <p14:creationId xmlns:p14="http://schemas.microsoft.com/office/powerpoint/2010/main" val="40483745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3FD8F97-5058-4D5C-AA00-D87FC0D0901C}" type="datetimeFigureOut">
              <a:rPr lang="it-IT" smtClean="0"/>
              <a:t>05/02/2018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E7E0E50-A320-486A-94DE-9CDF8C146F6E}" type="slidenum">
              <a:rPr lang="it-IT" smtClean="0"/>
              <a:t>‹#›</a:t>
            </a:fld>
            <a:endParaRPr lang="it-IT"/>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6516221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3FD8F97-5058-4D5C-AA00-D87FC0D0901C}" type="datetimeFigureOut">
              <a:rPr lang="it-IT" smtClean="0"/>
              <a:t>05/02/2018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E7E0E50-A320-486A-94DE-9CDF8C146F6E}" type="slidenum">
              <a:rPr lang="it-IT" smtClean="0"/>
              <a:t>‹#›</a:t>
            </a:fld>
            <a:endParaRPr lang="it-IT"/>
          </a:p>
        </p:txBody>
      </p:sp>
    </p:spTree>
    <p:extLst>
      <p:ext uri="{BB962C8B-B14F-4D97-AF65-F5344CB8AC3E}">
        <p14:creationId xmlns:p14="http://schemas.microsoft.com/office/powerpoint/2010/main" val="1284106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93FD8F97-5058-4D5C-AA00-D87FC0D0901C}" type="datetimeFigureOut">
              <a:rPr lang="it-IT" smtClean="0"/>
              <a:t>05/02/2018</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E7E0E50-A320-486A-94DE-9CDF8C146F6E}" type="slidenum">
              <a:rPr lang="it-IT" smtClean="0"/>
              <a:t>‹#›</a:t>
            </a:fld>
            <a:endParaRPr lang="it-IT"/>
          </a:p>
        </p:txBody>
      </p:sp>
    </p:spTree>
    <p:extLst>
      <p:ext uri="{BB962C8B-B14F-4D97-AF65-F5344CB8AC3E}">
        <p14:creationId xmlns:p14="http://schemas.microsoft.com/office/powerpoint/2010/main" val="33114134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93FD8F97-5058-4D5C-AA00-D87FC0D0901C}" type="datetimeFigureOut">
              <a:rPr lang="it-IT" smtClean="0"/>
              <a:t>05/02/2018</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E7E0E50-A320-486A-94DE-9CDF8C146F6E}" type="slidenum">
              <a:rPr lang="it-IT" smtClean="0"/>
              <a:t>‹#›</a:t>
            </a:fld>
            <a:endParaRPr lang="it-IT"/>
          </a:p>
        </p:txBody>
      </p:sp>
    </p:spTree>
    <p:extLst>
      <p:ext uri="{BB962C8B-B14F-4D97-AF65-F5344CB8AC3E}">
        <p14:creationId xmlns:p14="http://schemas.microsoft.com/office/powerpoint/2010/main" val="11454955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FD8F97-5058-4D5C-AA00-D87FC0D0901C}" type="datetimeFigureOut">
              <a:rPr lang="it-IT" smtClean="0"/>
              <a:t>05/02/2018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E7E0E50-A320-486A-94DE-9CDF8C146F6E}" type="slidenum">
              <a:rPr lang="it-IT" smtClean="0"/>
              <a:t>‹#›</a:t>
            </a:fld>
            <a:endParaRPr lang="it-IT"/>
          </a:p>
        </p:txBody>
      </p:sp>
    </p:spTree>
    <p:extLst>
      <p:ext uri="{BB962C8B-B14F-4D97-AF65-F5344CB8AC3E}">
        <p14:creationId xmlns:p14="http://schemas.microsoft.com/office/powerpoint/2010/main" val="8170691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FD8F97-5058-4D5C-AA00-D87FC0D0901C}" type="datetimeFigureOut">
              <a:rPr lang="it-IT" smtClean="0"/>
              <a:t>05/02/2018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E7E0E50-A320-486A-94DE-9CDF8C146F6E}" type="slidenum">
              <a:rPr lang="it-IT" smtClean="0"/>
              <a:t>‹#›</a:t>
            </a:fld>
            <a:endParaRPr lang="it-IT"/>
          </a:p>
        </p:txBody>
      </p:sp>
    </p:spTree>
    <p:extLst>
      <p:ext uri="{BB962C8B-B14F-4D97-AF65-F5344CB8AC3E}">
        <p14:creationId xmlns:p14="http://schemas.microsoft.com/office/powerpoint/2010/main" val="399659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FD8F97-5058-4D5C-AA00-D87FC0D0901C}" type="datetimeFigureOut">
              <a:rPr lang="it-IT" smtClean="0"/>
              <a:t>05/02/2018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E7E0E50-A320-486A-94DE-9CDF8C146F6E}" type="slidenum">
              <a:rPr lang="it-IT" smtClean="0"/>
              <a:t>‹#›</a:t>
            </a:fld>
            <a:endParaRPr lang="it-IT"/>
          </a:p>
        </p:txBody>
      </p:sp>
    </p:spTree>
    <p:extLst>
      <p:ext uri="{BB962C8B-B14F-4D97-AF65-F5344CB8AC3E}">
        <p14:creationId xmlns:p14="http://schemas.microsoft.com/office/powerpoint/2010/main" val="1923169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3FD8F97-5058-4D5C-AA00-D87FC0D0901C}" type="datetimeFigureOut">
              <a:rPr lang="it-IT" smtClean="0"/>
              <a:t>05/02/2018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E7E0E50-A320-486A-94DE-9CDF8C146F6E}" type="slidenum">
              <a:rPr lang="it-IT" smtClean="0"/>
              <a:t>‹#›</a:t>
            </a:fld>
            <a:endParaRPr lang="it-IT"/>
          </a:p>
        </p:txBody>
      </p:sp>
    </p:spTree>
    <p:extLst>
      <p:ext uri="{BB962C8B-B14F-4D97-AF65-F5344CB8AC3E}">
        <p14:creationId xmlns:p14="http://schemas.microsoft.com/office/powerpoint/2010/main" val="2093187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FD8F97-5058-4D5C-AA00-D87FC0D0901C}" type="datetimeFigureOut">
              <a:rPr lang="it-IT" smtClean="0"/>
              <a:t>05/02/2018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E7E0E50-A320-486A-94DE-9CDF8C146F6E}" type="slidenum">
              <a:rPr lang="it-IT" smtClean="0"/>
              <a:t>‹#›</a:t>
            </a:fld>
            <a:endParaRPr lang="it-IT"/>
          </a:p>
        </p:txBody>
      </p:sp>
    </p:spTree>
    <p:extLst>
      <p:ext uri="{BB962C8B-B14F-4D97-AF65-F5344CB8AC3E}">
        <p14:creationId xmlns:p14="http://schemas.microsoft.com/office/powerpoint/2010/main" val="2350096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3FD8F97-5058-4D5C-AA00-D87FC0D0901C}" type="datetimeFigureOut">
              <a:rPr lang="it-IT" smtClean="0"/>
              <a:t>05/02/2018</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7E7E0E50-A320-486A-94DE-9CDF8C146F6E}" type="slidenum">
              <a:rPr lang="it-IT" smtClean="0"/>
              <a:t>‹#›</a:t>
            </a:fld>
            <a:endParaRPr lang="it-IT"/>
          </a:p>
        </p:txBody>
      </p:sp>
    </p:spTree>
    <p:extLst>
      <p:ext uri="{BB962C8B-B14F-4D97-AF65-F5344CB8AC3E}">
        <p14:creationId xmlns:p14="http://schemas.microsoft.com/office/powerpoint/2010/main" val="3645842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3FD8F97-5058-4D5C-AA00-D87FC0D0901C}" type="datetimeFigureOut">
              <a:rPr lang="it-IT" smtClean="0"/>
              <a:t>05/02/2018</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E7E0E50-A320-486A-94DE-9CDF8C146F6E}" type="slidenum">
              <a:rPr lang="it-IT" smtClean="0"/>
              <a:t>‹#›</a:t>
            </a:fld>
            <a:endParaRPr lang="it-IT"/>
          </a:p>
        </p:txBody>
      </p:sp>
    </p:spTree>
    <p:extLst>
      <p:ext uri="{BB962C8B-B14F-4D97-AF65-F5344CB8AC3E}">
        <p14:creationId xmlns:p14="http://schemas.microsoft.com/office/powerpoint/2010/main" val="3234498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FD8F97-5058-4D5C-AA00-D87FC0D0901C}" type="datetimeFigureOut">
              <a:rPr lang="it-IT" smtClean="0"/>
              <a:t>05/02/2018</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7E7E0E50-A320-486A-94DE-9CDF8C146F6E}" type="slidenum">
              <a:rPr lang="it-IT" smtClean="0"/>
              <a:t>‹#›</a:t>
            </a:fld>
            <a:endParaRPr lang="it-IT"/>
          </a:p>
        </p:txBody>
      </p:sp>
    </p:spTree>
    <p:extLst>
      <p:ext uri="{BB962C8B-B14F-4D97-AF65-F5344CB8AC3E}">
        <p14:creationId xmlns:p14="http://schemas.microsoft.com/office/powerpoint/2010/main" val="3704108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3FD8F97-5058-4D5C-AA00-D87FC0D0901C}" type="datetimeFigureOut">
              <a:rPr lang="it-IT" smtClean="0"/>
              <a:t>05/02/2018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E7E0E50-A320-486A-94DE-9CDF8C146F6E}" type="slidenum">
              <a:rPr lang="it-IT" smtClean="0"/>
              <a:t>‹#›</a:t>
            </a:fld>
            <a:endParaRPr lang="it-IT"/>
          </a:p>
        </p:txBody>
      </p:sp>
    </p:spTree>
    <p:extLst>
      <p:ext uri="{BB962C8B-B14F-4D97-AF65-F5344CB8AC3E}">
        <p14:creationId xmlns:p14="http://schemas.microsoft.com/office/powerpoint/2010/main" val="1691339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3FD8F97-5058-4D5C-AA00-D87FC0D0901C}" type="datetimeFigureOut">
              <a:rPr lang="it-IT" smtClean="0"/>
              <a:t>05/02/2018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E7E0E50-A320-486A-94DE-9CDF8C146F6E}" type="slidenum">
              <a:rPr lang="it-IT" smtClean="0"/>
              <a:t>‹#›</a:t>
            </a:fld>
            <a:endParaRPr lang="it-IT"/>
          </a:p>
        </p:txBody>
      </p:sp>
    </p:spTree>
    <p:extLst>
      <p:ext uri="{BB962C8B-B14F-4D97-AF65-F5344CB8AC3E}">
        <p14:creationId xmlns:p14="http://schemas.microsoft.com/office/powerpoint/2010/main" val="3564759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3FD8F97-5058-4D5C-AA00-D87FC0D0901C}" type="datetimeFigureOut">
              <a:rPr lang="it-IT" smtClean="0"/>
              <a:t>05/02/2018</a:t>
            </a:fld>
            <a:endParaRPr lang="it-IT"/>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E7E0E50-A320-486A-94DE-9CDF8C146F6E}" type="slidenum">
              <a:rPr lang="it-IT" smtClean="0"/>
              <a:t>‹#›</a:t>
            </a:fld>
            <a:endParaRPr lang="it-IT"/>
          </a:p>
        </p:txBody>
      </p:sp>
    </p:spTree>
    <p:extLst>
      <p:ext uri="{BB962C8B-B14F-4D97-AF65-F5344CB8AC3E}">
        <p14:creationId xmlns:p14="http://schemas.microsoft.com/office/powerpoint/2010/main" val="531620181"/>
      </p:ext>
    </p:extLst>
  </p:cSld>
  <p:clrMap bg1="dk1" tx1="lt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diit.unict.it/users/alombard/newweb/ava/ppt/Architettura%20di%20un%20Router.pdf" TargetMode="External"/><Relationship Id="rId2" Type="http://schemas.openxmlformats.org/officeDocument/2006/relationships/hyperlink" Target="http://www.giordanicaserta.it/frapec/sistemi/liv3router.htm" TargetMode="External"/><Relationship Id="rId1" Type="http://schemas.openxmlformats.org/officeDocument/2006/relationships/slideLayout" Target="../slideLayouts/slideLayout2.xml"/><Relationship Id="rId4" Type="http://schemas.openxmlformats.org/officeDocument/2006/relationships/hyperlink" Target="https://it.wikipedia.org/wiki/Router"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jpg"/><Relationship Id="rId13" Type="http://schemas.openxmlformats.org/officeDocument/2006/relationships/image" Target="../media/image13.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12.jp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image" Target="../media/image11.jpg"/><Relationship Id="rId5" Type="http://schemas.openxmlformats.org/officeDocument/2006/relationships/diagramQuickStyle" Target="../diagrams/quickStyle1.xml"/><Relationship Id="rId10" Type="http://schemas.openxmlformats.org/officeDocument/2006/relationships/image" Target="../media/image10.jpg"/><Relationship Id="rId4" Type="http://schemas.openxmlformats.org/officeDocument/2006/relationships/diagramLayout" Target="../diagrams/layout1.xml"/><Relationship Id="rId9"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9641B-61EF-4968-A1A1-3B0E5675254F}"/>
              </a:ext>
            </a:extLst>
          </p:cNvPr>
          <p:cNvSpPr>
            <a:spLocks noGrp="1"/>
          </p:cNvSpPr>
          <p:nvPr>
            <p:ph type="ctrTitle"/>
          </p:nvPr>
        </p:nvSpPr>
        <p:spPr>
          <a:xfrm>
            <a:off x="4198690" y="2810727"/>
            <a:ext cx="3794620" cy="1236546"/>
          </a:xfrm>
        </p:spPr>
        <p:txBody>
          <a:bodyPr>
            <a:normAutofit fontScale="90000"/>
          </a:bodyPr>
          <a:lstStyle/>
          <a:p>
            <a:r>
              <a:rPr lang="it-IT" sz="8800" dirty="0"/>
              <a:t>Router </a:t>
            </a:r>
          </a:p>
        </p:txBody>
      </p:sp>
    </p:spTree>
    <p:extLst>
      <p:ext uri="{BB962C8B-B14F-4D97-AF65-F5344CB8AC3E}">
        <p14:creationId xmlns:p14="http://schemas.microsoft.com/office/powerpoint/2010/main" val="39732272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E510E-6ECF-4EA4-B2CB-CAF33C8597CE}"/>
              </a:ext>
            </a:extLst>
          </p:cNvPr>
          <p:cNvSpPr>
            <a:spLocks noGrp="1"/>
          </p:cNvSpPr>
          <p:nvPr>
            <p:ph type="title"/>
          </p:nvPr>
        </p:nvSpPr>
        <p:spPr>
          <a:xfrm>
            <a:off x="995639" y="625910"/>
            <a:ext cx="4810979" cy="901334"/>
          </a:xfrm>
        </p:spPr>
        <p:txBody>
          <a:bodyPr>
            <a:normAutofit fontScale="90000"/>
          </a:bodyPr>
          <a:lstStyle/>
          <a:p>
            <a:r>
              <a:rPr lang="it-IT" dirty="0"/>
              <a:t>Il problema delle code </a:t>
            </a:r>
          </a:p>
        </p:txBody>
      </p:sp>
      <p:sp>
        <p:nvSpPr>
          <p:cNvPr id="7" name="TextBox 6">
            <a:extLst>
              <a:ext uri="{FF2B5EF4-FFF2-40B4-BE49-F238E27FC236}">
                <a16:creationId xmlns:a16="http://schemas.microsoft.com/office/drawing/2014/main" id="{5139C69F-BD02-4E83-A13C-3F554733442D}"/>
              </a:ext>
            </a:extLst>
          </p:cNvPr>
          <p:cNvSpPr txBox="1"/>
          <p:nvPr/>
        </p:nvSpPr>
        <p:spPr>
          <a:xfrm>
            <a:off x="866684" y="1699750"/>
            <a:ext cx="4018472" cy="923330"/>
          </a:xfrm>
          <a:prstGeom prst="rect">
            <a:avLst/>
          </a:prstGeom>
          <a:noFill/>
        </p:spPr>
        <p:txBody>
          <a:bodyPr wrap="none" rtlCol="0">
            <a:spAutoFit/>
          </a:bodyPr>
          <a:lstStyle/>
          <a:p>
            <a:pPr marL="342900" indent="-342900">
              <a:buAutoNum type="arabicPeriod"/>
            </a:pPr>
            <a:r>
              <a:rPr lang="it-IT" dirty="0"/>
              <a:t>Code rimangono in attesa</a:t>
            </a:r>
          </a:p>
          <a:p>
            <a:r>
              <a:rPr lang="it-IT" dirty="0"/>
              <a:t>	-Si possono verificare code sia </a:t>
            </a:r>
          </a:p>
          <a:p>
            <a:r>
              <a:rPr lang="it-IT" dirty="0"/>
              <a:t>	alle porte input che a quelle output  </a:t>
            </a:r>
          </a:p>
        </p:txBody>
      </p:sp>
      <p:sp>
        <p:nvSpPr>
          <p:cNvPr id="8" name="TextBox 7">
            <a:extLst>
              <a:ext uri="{FF2B5EF4-FFF2-40B4-BE49-F238E27FC236}">
                <a16:creationId xmlns:a16="http://schemas.microsoft.com/office/drawing/2014/main" id="{96B5EEA0-8E92-4442-965D-FDDF7D4B4F2F}"/>
              </a:ext>
            </a:extLst>
          </p:cNvPr>
          <p:cNvSpPr txBox="1"/>
          <p:nvPr/>
        </p:nvSpPr>
        <p:spPr>
          <a:xfrm>
            <a:off x="4670161" y="2688589"/>
            <a:ext cx="4162422" cy="369332"/>
          </a:xfrm>
          <a:prstGeom prst="rect">
            <a:avLst/>
          </a:prstGeom>
          <a:noFill/>
        </p:spPr>
        <p:txBody>
          <a:bodyPr wrap="none" rtlCol="0">
            <a:spAutoFit/>
          </a:bodyPr>
          <a:lstStyle/>
          <a:p>
            <a:r>
              <a:rPr lang="it-IT" dirty="0"/>
              <a:t>La memoria del router si potrebbe saturare</a:t>
            </a:r>
          </a:p>
        </p:txBody>
      </p:sp>
      <p:sp>
        <p:nvSpPr>
          <p:cNvPr id="9" name="Rectangle 8">
            <a:extLst>
              <a:ext uri="{FF2B5EF4-FFF2-40B4-BE49-F238E27FC236}">
                <a16:creationId xmlns:a16="http://schemas.microsoft.com/office/drawing/2014/main" id="{586FDF55-5F71-4DBB-ADDD-9ACC37672DB4}"/>
              </a:ext>
            </a:extLst>
          </p:cNvPr>
          <p:cNvSpPr/>
          <p:nvPr/>
        </p:nvSpPr>
        <p:spPr>
          <a:xfrm>
            <a:off x="2875920" y="4813957"/>
            <a:ext cx="2851678" cy="369332"/>
          </a:xfrm>
          <a:prstGeom prst="rect">
            <a:avLst/>
          </a:prstGeom>
        </p:spPr>
        <p:txBody>
          <a:bodyPr wrap="none">
            <a:spAutoFit/>
          </a:bodyPr>
          <a:lstStyle/>
          <a:p>
            <a:r>
              <a:rPr lang="it-IT" dirty="0"/>
              <a:t>Scarto dei pacchetti in arrivo</a:t>
            </a:r>
          </a:p>
        </p:txBody>
      </p:sp>
      <p:sp>
        <p:nvSpPr>
          <p:cNvPr id="10" name="Rectangle 9">
            <a:extLst>
              <a:ext uri="{FF2B5EF4-FFF2-40B4-BE49-F238E27FC236}">
                <a16:creationId xmlns:a16="http://schemas.microsoft.com/office/drawing/2014/main" id="{2880E783-ED66-4368-94AD-D5F1F0A1A81D}"/>
              </a:ext>
            </a:extLst>
          </p:cNvPr>
          <p:cNvSpPr/>
          <p:nvPr/>
        </p:nvSpPr>
        <p:spPr>
          <a:xfrm>
            <a:off x="5727598" y="3742938"/>
            <a:ext cx="2047548" cy="369332"/>
          </a:xfrm>
          <a:prstGeom prst="rect">
            <a:avLst/>
          </a:prstGeom>
        </p:spPr>
        <p:txBody>
          <a:bodyPr wrap="none">
            <a:spAutoFit/>
          </a:bodyPr>
          <a:lstStyle/>
          <a:p>
            <a:r>
              <a:rPr lang="it-IT" dirty="0"/>
              <a:t>Perdita di pacchetti </a:t>
            </a:r>
          </a:p>
        </p:txBody>
      </p:sp>
      <p:sp>
        <p:nvSpPr>
          <p:cNvPr id="11" name="TextBox 10">
            <a:extLst>
              <a:ext uri="{FF2B5EF4-FFF2-40B4-BE49-F238E27FC236}">
                <a16:creationId xmlns:a16="http://schemas.microsoft.com/office/drawing/2014/main" id="{CBEF4661-E4AF-4AA2-992E-10D2A1186202}"/>
              </a:ext>
            </a:extLst>
          </p:cNvPr>
          <p:cNvSpPr txBox="1"/>
          <p:nvPr/>
        </p:nvSpPr>
        <p:spPr>
          <a:xfrm>
            <a:off x="7775146" y="4830627"/>
            <a:ext cx="2691699" cy="369332"/>
          </a:xfrm>
          <a:prstGeom prst="rect">
            <a:avLst/>
          </a:prstGeom>
          <a:noFill/>
        </p:spPr>
        <p:txBody>
          <a:bodyPr wrap="none" rtlCol="0">
            <a:spAutoFit/>
          </a:bodyPr>
          <a:lstStyle/>
          <a:p>
            <a:r>
              <a:rPr lang="it-IT" dirty="0"/>
              <a:t>Sovrascrittura dei pacchetti</a:t>
            </a:r>
          </a:p>
        </p:txBody>
      </p:sp>
      <p:cxnSp>
        <p:nvCxnSpPr>
          <p:cNvPr id="13" name="Straight Arrow Connector 12">
            <a:extLst>
              <a:ext uri="{FF2B5EF4-FFF2-40B4-BE49-F238E27FC236}">
                <a16:creationId xmlns:a16="http://schemas.microsoft.com/office/drawing/2014/main" id="{D52B1E6A-3E32-42E4-A3FD-B9FD46239813}"/>
              </a:ext>
            </a:extLst>
          </p:cNvPr>
          <p:cNvCxnSpPr>
            <a:stCxn id="10" idx="2"/>
            <a:endCxn id="9" idx="0"/>
          </p:cNvCxnSpPr>
          <p:nvPr/>
        </p:nvCxnSpPr>
        <p:spPr>
          <a:xfrm flipH="1">
            <a:off x="4301759" y="4112270"/>
            <a:ext cx="2449613" cy="7016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AC014459-44E4-4530-B39E-4AB57DA7B872}"/>
              </a:ext>
            </a:extLst>
          </p:cNvPr>
          <p:cNvCxnSpPr>
            <a:stCxn id="10" idx="2"/>
            <a:endCxn id="11" idx="0"/>
          </p:cNvCxnSpPr>
          <p:nvPr/>
        </p:nvCxnSpPr>
        <p:spPr>
          <a:xfrm>
            <a:off x="6751372" y="4112270"/>
            <a:ext cx="2369624" cy="718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Arrow: Down 16">
            <a:extLst>
              <a:ext uri="{FF2B5EF4-FFF2-40B4-BE49-F238E27FC236}">
                <a16:creationId xmlns:a16="http://schemas.microsoft.com/office/drawing/2014/main" id="{C3A5AD88-A37B-4693-B9F5-F33F83001E1B}"/>
              </a:ext>
            </a:extLst>
          </p:cNvPr>
          <p:cNvSpPr/>
          <p:nvPr/>
        </p:nvSpPr>
        <p:spPr>
          <a:xfrm>
            <a:off x="6655599" y="3057921"/>
            <a:ext cx="191545" cy="7421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9" name="Connector: Elbow 18">
            <a:extLst>
              <a:ext uri="{FF2B5EF4-FFF2-40B4-BE49-F238E27FC236}">
                <a16:creationId xmlns:a16="http://schemas.microsoft.com/office/drawing/2014/main" id="{8CBE2146-02EC-4B78-B8DD-FBB6723D1363}"/>
              </a:ext>
            </a:extLst>
          </p:cNvPr>
          <p:cNvCxnSpPr>
            <a:stCxn id="7" idx="3"/>
            <a:endCxn id="8" idx="0"/>
          </p:cNvCxnSpPr>
          <p:nvPr/>
        </p:nvCxnSpPr>
        <p:spPr>
          <a:xfrm>
            <a:off x="4885156" y="2161415"/>
            <a:ext cx="1866216" cy="52717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832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up)">
                                      <p:cBhvr>
                                        <p:cTn id="11" dur="500"/>
                                        <p:tgtEl>
                                          <p:spTgt spid="19"/>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up)">
                                      <p:cBhvr>
                                        <p:cTn id="14" dur="500"/>
                                        <p:tgtEl>
                                          <p:spTgt spid="8"/>
                                        </p:tgtEl>
                                      </p:cBhvr>
                                    </p:animEffect>
                                  </p:childTnLst>
                                </p:cTn>
                              </p:par>
                            </p:childTnLst>
                          </p:cTn>
                        </p:par>
                        <p:par>
                          <p:cTn id="15" fill="hold">
                            <p:stCondLst>
                              <p:cond delay="500"/>
                            </p:stCondLst>
                            <p:childTnLst>
                              <p:par>
                                <p:cTn id="16" presetID="22" presetClass="entr" presetSubtype="1"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up)">
                                      <p:cBhvr>
                                        <p:cTn id="18" dur="500"/>
                                        <p:tgtEl>
                                          <p:spTgt spid="17"/>
                                        </p:tgtEl>
                                      </p:cBhvr>
                                    </p:animEffect>
                                  </p:childTnLst>
                                </p:cTn>
                              </p:par>
                            </p:childTnLst>
                          </p:cTn>
                        </p:par>
                        <p:par>
                          <p:cTn id="19" fill="hold">
                            <p:stCondLst>
                              <p:cond delay="1000"/>
                            </p:stCondLst>
                            <p:childTnLst>
                              <p:par>
                                <p:cTn id="20" presetID="22" presetClass="entr" presetSubtype="1" fill="hold" grpId="0" nodeType="after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up)">
                                      <p:cBhvr>
                                        <p:cTn id="26" dur="500"/>
                                        <p:tgtEl>
                                          <p:spTgt spid="13"/>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childTnLst>
                          </p:cTn>
                        </p:par>
                        <p:par>
                          <p:cTn id="31" fill="hold">
                            <p:stCondLst>
                              <p:cond delay="3000"/>
                            </p:stCondLst>
                            <p:childTnLst>
                              <p:par>
                                <p:cTn id="32" presetID="22" presetClass="entr" presetSubtype="1"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up)">
                                      <p:cBhvr>
                                        <p:cTn id="34" dur="500"/>
                                        <p:tgtEl>
                                          <p:spTgt spid="9"/>
                                        </p:tgtEl>
                                      </p:cBhvr>
                                    </p:animEffect>
                                  </p:childTnLst>
                                </p:cTn>
                              </p:par>
                            </p:childTnLst>
                          </p:cTn>
                        </p:par>
                        <p:par>
                          <p:cTn id="35" fill="hold">
                            <p:stCondLst>
                              <p:cond delay="3500"/>
                            </p:stCondLst>
                            <p:childTnLst>
                              <p:par>
                                <p:cTn id="36" presetID="22" presetClass="entr" presetSubtype="1"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up)">
                                      <p:cBhvr>
                                        <p:cTn id="3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505EFE-173C-4E0D-A870-7BDCC7F998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9296" y="0"/>
            <a:ext cx="8173408" cy="6858000"/>
          </a:xfrm>
          <a:prstGeom prst="rect">
            <a:avLst/>
          </a:prstGeom>
        </p:spPr>
      </p:pic>
      <p:sp>
        <p:nvSpPr>
          <p:cNvPr id="5" name="TextBox 4">
            <a:extLst>
              <a:ext uri="{FF2B5EF4-FFF2-40B4-BE49-F238E27FC236}">
                <a16:creationId xmlns:a16="http://schemas.microsoft.com/office/drawing/2014/main" id="{B0F5AD8A-9EAA-4D9C-A846-9844C9C28119}"/>
              </a:ext>
            </a:extLst>
          </p:cNvPr>
          <p:cNvSpPr txBox="1"/>
          <p:nvPr/>
        </p:nvSpPr>
        <p:spPr>
          <a:xfrm>
            <a:off x="2009296" y="0"/>
            <a:ext cx="1088118" cy="369332"/>
          </a:xfrm>
          <a:prstGeom prst="rect">
            <a:avLst/>
          </a:prstGeom>
          <a:noFill/>
        </p:spPr>
        <p:txBody>
          <a:bodyPr wrap="none" rtlCol="0">
            <a:spAutoFit/>
          </a:bodyPr>
          <a:lstStyle/>
          <a:p>
            <a:r>
              <a:rPr lang="it-IT" dirty="0">
                <a:solidFill>
                  <a:schemeClr val="bg1"/>
                </a:solidFill>
              </a:rPr>
              <a:t>Parallelo</a:t>
            </a:r>
            <a:r>
              <a:rPr lang="it-IT" dirty="0"/>
              <a:t> </a:t>
            </a:r>
          </a:p>
        </p:txBody>
      </p:sp>
    </p:spTree>
    <p:extLst>
      <p:ext uri="{BB962C8B-B14F-4D97-AF65-F5344CB8AC3E}">
        <p14:creationId xmlns:p14="http://schemas.microsoft.com/office/powerpoint/2010/main" val="3045765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6ABD-6E85-4F23-ABEF-795349F8856B}"/>
              </a:ext>
            </a:extLst>
          </p:cNvPr>
          <p:cNvSpPr>
            <a:spLocks noGrp="1"/>
          </p:cNvSpPr>
          <p:nvPr>
            <p:ph type="title"/>
          </p:nvPr>
        </p:nvSpPr>
        <p:spPr>
          <a:xfrm>
            <a:off x="5175837" y="1616289"/>
            <a:ext cx="1840326" cy="1478570"/>
          </a:xfrm>
        </p:spPr>
        <p:txBody>
          <a:bodyPr>
            <a:normAutofit/>
          </a:bodyPr>
          <a:lstStyle/>
          <a:p>
            <a:r>
              <a:rPr lang="it-IT" sz="6600" i="1" dirty="0"/>
              <a:t>FINE</a:t>
            </a:r>
          </a:p>
        </p:txBody>
      </p:sp>
      <p:sp>
        <p:nvSpPr>
          <p:cNvPr id="4" name="TextBox 3">
            <a:extLst>
              <a:ext uri="{FF2B5EF4-FFF2-40B4-BE49-F238E27FC236}">
                <a16:creationId xmlns:a16="http://schemas.microsoft.com/office/drawing/2014/main" id="{84259D28-ADC0-4C15-AF35-A3BD6CD64A74}"/>
              </a:ext>
            </a:extLst>
          </p:cNvPr>
          <p:cNvSpPr txBox="1"/>
          <p:nvPr/>
        </p:nvSpPr>
        <p:spPr>
          <a:xfrm>
            <a:off x="1238837" y="3094859"/>
            <a:ext cx="9714326" cy="1477328"/>
          </a:xfrm>
          <a:prstGeom prst="rect">
            <a:avLst/>
          </a:prstGeom>
          <a:noFill/>
        </p:spPr>
        <p:txBody>
          <a:bodyPr wrap="none" rtlCol="0">
            <a:spAutoFit/>
          </a:bodyPr>
          <a:lstStyle/>
          <a:p>
            <a:pPr algn="ctr"/>
            <a:r>
              <a:rPr lang="it-IT" dirty="0"/>
              <a:t>FONTI</a:t>
            </a:r>
          </a:p>
          <a:p>
            <a:pPr marL="285750" indent="-285750">
              <a:buFontTx/>
              <a:buChar char="-"/>
            </a:pPr>
            <a:r>
              <a:rPr lang="it-IT" dirty="0">
                <a:hlinkClick r:id="rId2"/>
              </a:rPr>
              <a:t>http://www.giordanicaserta.it/frapec/sistemi/liv3router.htm</a:t>
            </a:r>
            <a:endParaRPr lang="it-IT" dirty="0"/>
          </a:p>
          <a:p>
            <a:pPr marL="285750" indent="-285750">
              <a:buFontTx/>
              <a:buChar char="-"/>
            </a:pPr>
            <a:r>
              <a:rPr lang="it-IT" dirty="0">
                <a:hlinkClick r:id="rId3"/>
              </a:rPr>
              <a:t>http://www.diit.unict.it/users/alombard/newweb/ava/ppt/Architettura%20di%20un%20Router.pdf</a:t>
            </a:r>
            <a:endParaRPr lang="it-IT" dirty="0"/>
          </a:p>
          <a:p>
            <a:pPr marL="285750" indent="-285750">
              <a:buFontTx/>
              <a:buChar char="-"/>
            </a:pPr>
            <a:r>
              <a:rPr lang="it-IT" dirty="0">
                <a:hlinkClick r:id="rId4"/>
              </a:rPr>
              <a:t>https://it.wikipedia.org/wiki/Router</a:t>
            </a:r>
            <a:endParaRPr lang="it-IT" dirty="0"/>
          </a:p>
          <a:p>
            <a:pPr marL="285750" indent="-285750">
              <a:buFontTx/>
              <a:buChar char="-"/>
            </a:pPr>
            <a:r>
              <a:rPr lang="it-IT" dirty="0"/>
              <a:t>http://www.dii.unimore.it/~mcasoni/tecnologie/router.pdf</a:t>
            </a:r>
          </a:p>
        </p:txBody>
      </p:sp>
      <p:sp>
        <p:nvSpPr>
          <p:cNvPr id="5" name="TextBox 4">
            <a:extLst>
              <a:ext uri="{FF2B5EF4-FFF2-40B4-BE49-F238E27FC236}">
                <a16:creationId xmlns:a16="http://schemas.microsoft.com/office/drawing/2014/main" id="{7D512CA4-1156-426D-9751-4162A6A93739}"/>
              </a:ext>
            </a:extLst>
          </p:cNvPr>
          <p:cNvSpPr txBox="1"/>
          <p:nvPr/>
        </p:nvSpPr>
        <p:spPr>
          <a:xfrm>
            <a:off x="9289774" y="5989982"/>
            <a:ext cx="1473032" cy="369332"/>
          </a:xfrm>
          <a:prstGeom prst="rect">
            <a:avLst/>
          </a:prstGeom>
          <a:noFill/>
        </p:spPr>
        <p:txBody>
          <a:bodyPr wrap="none" rtlCol="0">
            <a:spAutoFit/>
          </a:bodyPr>
          <a:lstStyle/>
          <a:p>
            <a:r>
              <a:rPr lang="it-IT" i="1" dirty="0"/>
              <a:t>KLAUS SHALA</a:t>
            </a:r>
          </a:p>
        </p:txBody>
      </p:sp>
    </p:spTree>
    <p:extLst>
      <p:ext uri="{BB962C8B-B14F-4D97-AF65-F5344CB8AC3E}">
        <p14:creationId xmlns:p14="http://schemas.microsoft.com/office/powerpoint/2010/main" val="704389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BE43E-F556-4439-BC62-552FBC0BBE79}"/>
              </a:ext>
            </a:extLst>
          </p:cNvPr>
          <p:cNvSpPr>
            <a:spLocks noGrp="1"/>
          </p:cNvSpPr>
          <p:nvPr>
            <p:ph type="title"/>
          </p:nvPr>
        </p:nvSpPr>
        <p:spPr>
          <a:xfrm>
            <a:off x="955079" y="800084"/>
            <a:ext cx="2701954" cy="528507"/>
          </a:xfrm>
        </p:spPr>
        <p:txBody>
          <a:bodyPr>
            <a:normAutofit/>
          </a:bodyPr>
          <a:lstStyle/>
          <a:p>
            <a:r>
              <a:rPr lang="it-IT" sz="2800" dirty="0"/>
              <a:t>DEFINIZIONE </a:t>
            </a:r>
          </a:p>
        </p:txBody>
      </p:sp>
      <p:sp>
        <p:nvSpPr>
          <p:cNvPr id="3" name="Content Placeholder 2">
            <a:extLst>
              <a:ext uri="{FF2B5EF4-FFF2-40B4-BE49-F238E27FC236}">
                <a16:creationId xmlns:a16="http://schemas.microsoft.com/office/drawing/2014/main" id="{6B3848CE-0541-40AF-8178-D15C97FD744D}"/>
              </a:ext>
            </a:extLst>
          </p:cNvPr>
          <p:cNvSpPr>
            <a:spLocks noGrp="1"/>
          </p:cNvSpPr>
          <p:nvPr>
            <p:ph idx="1"/>
          </p:nvPr>
        </p:nvSpPr>
        <p:spPr>
          <a:xfrm>
            <a:off x="4223284" y="1328591"/>
            <a:ext cx="6493520" cy="830069"/>
          </a:xfrm>
          <a:noFill/>
          <a:ln>
            <a:solidFill>
              <a:schemeClr val="accent1"/>
            </a:solidFill>
          </a:ln>
        </p:spPr>
        <p:txBody>
          <a:bodyPr>
            <a:normAutofit fontScale="25000" lnSpcReduction="20000"/>
          </a:bodyPr>
          <a:lstStyle/>
          <a:p>
            <a:pPr marL="0" indent="0">
              <a:buNone/>
            </a:pPr>
            <a:r>
              <a:rPr lang="it-IT" sz="6200" dirty="0"/>
              <a:t>Il router è un dispositivo di rete che consente la connessione di una rete LAN (Local Area Network) di calcolatori ad un altra rete (LAN o WAN o Internet) e si occupa di instradare i dati, suddivisi in pacchetti, fra sottoreti diverse.</a:t>
            </a:r>
          </a:p>
        </p:txBody>
      </p:sp>
      <p:sp>
        <p:nvSpPr>
          <p:cNvPr id="11" name="Title 1">
            <a:extLst>
              <a:ext uri="{FF2B5EF4-FFF2-40B4-BE49-F238E27FC236}">
                <a16:creationId xmlns:a16="http://schemas.microsoft.com/office/drawing/2014/main" id="{D5DC850E-5876-4DC6-8C45-E1B1F1DEB57E}"/>
              </a:ext>
            </a:extLst>
          </p:cNvPr>
          <p:cNvSpPr txBox="1">
            <a:spLocks/>
          </p:cNvSpPr>
          <p:nvPr/>
        </p:nvSpPr>
        <p:spPr>
          <a:xfrm>
            <a:off x="677962" y="2561937"/>
            <a:ext cx="5411787" cy="118170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r>
              <a:rPr lang="it-IT" sz="2400" dirty="0"/>
              <a:t>Caratteristiche</a:t>
            </a:r>
          </a:p>
        </p:txBody>
      </p:sp>
      <p:sp>
        <p:nvSpPr>
          <p:cNvPr id="13" name="TextBox 12">
            <a:extLst>
              <a:ext uri="{FF2B5EF4-FFF2-40B4-BE49-F238E27FC236}">
                <a16:creationId xmlns:a16="http://schemas.microsoft.com/office/drawing/2014/main" id="{26BE6EB6-84E1-4C68-AE58-10404BE56167}"/>
              </a:ext>
            </a:extLst>
          </p:cNvPr>
          <p:cNvSpPr txBox="1"/>
          <p:nvPr/>
        </p:nvSpPr>
        <p:spPr>
          <a:xfrm>
            <a:off x="1482185" y="3866690"/>
            <a:ext cx="3564950" cy="1754326"/>
          </a:xfrm>
          <a:prstGeom prst="rect">
            <a:avLst/>
          </a:prstGeom>
          <a:noFill/>
        </p:spPr>
        <p:txBody>
          <a:bodyPr wrap="none" rtlCol="0">
            <a:spAutoFit/>
          </a:bodyPr>
          <a:lstStyle/>
          <a:p>
            <a:pPr marL="285750" indent="-285750">
              <a:buFont typeface="Arial" panose="020B0604020202020204" pitchFamily="34" charset="0"/>
              <a:buChar char="•"/>
            </a:pPr>
            <a:r>
              <a:rPr lang="it-IT" dirty="0"/>
              <a:t>Interconnessione </a:t>
            </a:r>
          </a:p>
          <a:p>
            <a:pPr marL="285750" indent="-285750">
              <a:buFont typeface="Arial" panose="020B0604020202020204" pitchFamily="34" charset="0"/>
              <a:buChar char="•"/>
            </a:pPr>
            <a:r>
              <a:rPr lang="it-IT" dirty="0"/>
              <a:t>Instradatore</a:t>
            </a:r>
          </a:p>
          <a:p>
            <a:pPr marL="285750" indent="-285750">
              <a:buFont typeface="Arial" panose="020B0604020202020204" pitchFamily="34" charset="0"/>
              <a:buChar char="•"/>
            </a:pPr>
            <a:r>
              <a:rPr lang="it-IT" dirty="0"/>
              <a:t>Software Cisco IOS (Linux)</a:t>
            </a:r>
          </a:p>
          <a:p>
            <a:pPr marL="285750" indent="-285750">
              <a:buFont typeface="Arial" panose="020B0604020202020204" pitchFamily="34" charset="0"/>
              <a:buChar char="•"/>
            </a:pPr>
            <a:r>
              <a:rPr lang="it-IT" dirty="0"/>
              <a:t>Server web per la configurazione</a:t>
            </a:r>
          </a:p>
          <a:p>
            <a:pPr marL="285750" indent="-285750">
              <a:buFont typeface="Arial" panose="020B0604020202020204" pitchFamily="34" charset="0"/>
              <a:buChar char="•"/>
            </a:pPr>
            <a:r>
              <a:rPr lang="it-IT" dirty="0"/>
              <a:t>Modem integrato (wireless)</a:t>
            </a:r>
          </a:p>
          <a:p>
            <a:pPr marL="285750" indent="-285750">
              <a:buFont typeface="Arial" panose="020B0604020202020204" pitchFamily="34" charset="0"/>
              <a:buChar char="•"/>
            </a:pPr>
            <a:endParaRPr lang="it-IT" dirty="0"/>
          </a:p>
        </p:txBody>
      </p:sp>
      <p:pic>
        <p:nvPicPr>
          <p:cNvPr id="14" name="Picture 13">
            <a:extLst>
              <a:ext uri="{FF2B5EF4-FFF2-40B4-BE49-F238E27FC236}">
                <a16:creationId xmlns:a16="http://schemas.microsoft.com/office/drawing/2014/main" id="{2E2E3D75-4692-4CB2-BC44-678D8DA5B8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0104" y="3152791"/>
            <a:ext cx="4076700" cy="2905125"/>
          </a:xfrm>
          <a:prstGeom prst="rect">
            <a:avLst/>
          </a:prstGeom>
        </p:spPr>
      </p:pic>
      <p:sp>
        <p:nvSpPr>
          <p:cNvPr id="15" name="TextBox 14">
            <a:extLst>
              <a:ext uri="{FF2B5EF4-FFF2-40B4-BE49-F238E27FC236}">
                <a16:creationId xmlns:a16="http://schemas.microsoft.com/office/drawing/2014/main" id="{4934D3E2-1DD7-43E8-948D-7841E5B2F6FD}"/>
              </a:ext>
            </a:extLst>
          </p:cNvPr>
          <p:cNvSpPr txBox="1"/>
          <p:nvPr/>
        </p:nvSpPr>
        <p:spPr>
          <a:xfrm>
            <a:off x="1475196" y="5297850"/>
            <a:ext cx="2141484" cy="646331"/>
          </a:xfrm>
          <a:prstGeom prst="rect">
            <a:avLst/>
          </a:prstGeom>
          <a:noFill/>
        </p:spPr>
        <p:txBody>
          <a:bodyPr wrap="none" rtlCol="0">
            <a:spAutoFit/>
          </a:bodyPr>
          <a:lstStyle/>
          <a:p>
            <a:pPr marL="285750" indent="-285750">
              <a:buFont typeface="Arial" panose="020B0604020202020204" pitchFamily="34" charset="0"/>
              <a:buChar char="•"/>
            </a:pPr>
            <a:r>
              <a:rPr lang="it-IT" dirty="0"/>
              <a:t>Firewall hardware</a:t>
            </a:r>
          </a:p>
          <a:p>
            <a:pPr marL="285750" indent="-285750">
              <a:buFont typeface="Arial" panose="020B0604020202020204" pitchFamily="34" charset="0"/>
              <a:buChar char="•"/>
            </a:pPr>
            <a:endParaRPr lang="it-IT" dirty="0"/>
          </a:p>
        </p:txBody>
      </p:sp>
    </p:spTree>
    <p:extLst>
      <p:ext uri="{BB962C8B-B14F-4D97-AF65-F5344CB8AC3E}">
        <p14:creationId xmlns:p14="http://schemas.microsoft.com/office/powerpoint/2010/main" val="3807937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a:extLst>
              <a:ext uri="{FF2B5EF4-FFF2-40B4-BE49-F238E27FC236}">
                <a16:creationId xmlns:a16="http://schemas.microsoft.com/office/drawing/2014/main" id="{410AD963-360F-48EE-9642-AF505053485D}"/>
              </a:ext>
            </a:extLst>
          </p:cNvPr>
          <p:cNvCxnSpPr>
            <a:cxnSpLocks/>
            <a:stCxn id="8" idx="1"/>
            <a:endCxn id="6" idx="0"/>
          </p:cNvCxnSpPr>
          <p:nvPr/>
        </p:nvCxnSpPr>
        <p:spPr>
          <a:xfrm flipH="1">
            <a:off x="2417727" y="1478237"/>
            <a:ext cx="2635788" cy="8350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4464195D-F755-4C42-B15C-1824066BE6ED}"/>
              </a:ext>
            </a:extLst>
          </p:cNvPr>
          <p:cNvCxnSpPr>
            <a:cxnSpLocks/>
            <a:stCxn id="8" idx="3"/>
            <a:endCxn id="7" idx="0"/>
          </p:cNvCxnSpPr>
          <p:nvPr/>
        </p:nvCxnSpPr>
        <p:spPr>
          <a:xfrm>
            <a:off x="6618367" y="1478237"/>
            <a:ext cx="2648647" cy="8350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BAA49F8-75BA-4B3C-A296-7216B25FF3AE}"/>
              </a:ext>
            </a:extLst>
          </p:cNvPr>
          <p:cNvSpPr txBox="1"/>
          <p:nvPr/>
        </p:nvSpPr>
        <p:spPr>
          <a:xfrm>
            <a:off x="1878541" y="2313265"/>
            <a:ext cx="1078372" cy="369332"/>
          </a:xfrm>
          <a:prstGeom prst="rect">
            <a:avLst/>
          </a:prstGeom>
          <a:noFill/>
        </p:spPr>
        <p:txBody>
          <a:bodyPr wrap="none" rtlCol="0">
            <a:spAutoFit/>
          </a:bodyPr>
          <a:lstStyle/>
          <a:p>
            <a:r>
              <a:rPr lang="it-IT" dirty="0"/>
              <a:t>Software </a:t>
            </a:r>
          </a:p>
        </p:txBody>
      </p:sp>
      <p:sp>
        <p:nvSpPr>
          <p:cNvPr id="7" name="TextBox 6">
            <a:extLst>
              <a:ext uri="{FF2B5EF4-FFF2-40B4-BE49-F238E27FC236}">
                <a16:creationId xmlns:a16="http://schemas.microsoft.com/office/drawing/2014/main" id="{02D50D83-ABA5-41A0-BFD0-985B9E62B138}"/>
              </a:ext>
            </a:extLst>
          </p:cNvPr>
          <p:cNvSpPr txBox="1"/>
          <p:nvPr/>
        </p:nvSpPr>
        <p:spPr>
          <a:xfrm>
            <a:off x="8714971" y="2313265"/>
            <a:ext cx="1104085" cy="369332"/>
          </a:xfrm>
          <a:prstGeom prst="rect">
            <a:avLst/>
          </a:prstGeom>
          <a:noFill/>
        </p:spPr>
        <p:txBody>
          <a:bodyPr wrap="none" rtlCol="0">
            <a:spAutoFit/>
          </a:bodyPr>
          <a:lstStyle/>
          <a:p>
            <a:r>
              <a:rPr lang="it-IT" dirty="0"/>
              <a:t>Hardware</a:t>
            </a:r>
          </a:p>
        </p:txBody>
      </p:sp>
      <p:sp>
        <p:nvSpPr>
          <p:cNvPr id="8" name="TextBox 7">
            <a:extLst>
              <a:ext uri="{FF2B5EF4-FFF2-40B4-BE49-F238E27FC236}">
                <a16:creationId xmlns:a16="http://schemas.microsoft.com/office/drawing/2014/main" id="{02005B64-8ECB-4E42-8E7D-08236D3405E8}"/>
              </a:ext>
            </a:extLst>
          </p:cNvPr>
          <p:cNvSpPr txBox="1"/>
          <p:nvPr/>
        </p:nvSpPr>
        <p:spPr>
          <a:xfrm>
            <a:off x="5053515" y="1216627"/>
            <a:ext cx="1564852" cy="523220"/>
          </a:xfrm>
          <a:prstGeom prst="rect">
            <a:avLst/>
          </a:prstGeom>
          <a:noFill/>
        </p:spPr>
        <p:txBody>
          <a:bodyPr wrap="none" rtlCol="0">
            <a:spAutoFit/>
          </a:bodyPr>
          <a:lstStyle/>
          <a:p>
            <a:r>
              <a:rPr lang="it-IT" sz="2800" dirty="0"/>
              <a:t>Tipologia</a:t>
            </a:r>
            <a:r>
              <a:rPr lang="it-IT" dirty="0"/>
              <a:t> </a:t>
            </a:r>
          </a:p>
        </p:txBody>
      </p:sp>
      <p:pic>
        <p:nvPicPr>
          <p:cNvPr id="9" name="Picture 8">
            <a:extLst>
              <a:ext uri="{FF2B5EF4-FFF2-40B4-BE49-F238E27FC236}">
                <a16:creationId xmlns:a16="http://schemas.microsoft.com/office/drawing/2014/main" id="{9AA315FE-CEED-45EE-B674-639ACDF68D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69963" y="3028932"/>
            <a:ext cx="3556376" cy="2003425"/>
          </a:xfrm>
          <a:prstGeom prst="rect">
            <a:avLst/>
          </a:prstGeom>
        </p:spPr>
      </p:pic>
      <p:pic>
        <p:nvPicPr>
          <p:cNvPr id="10" name="Picture 9">
            <a:extLst>
              <a:ext uri="{FF2B5EF4-FFF2-40B4-BE49-F238E27FC236}">
                <a16:creationId xmlns:a16="http://schemas.microsoft.com/office/drawing/2014/main" id="{A1683CF7-3E62-40C3-BFA8-FAA20280B6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6779" y="2981912"/>
            <a:ext cx="3065142" cy="2245887"/>
          </a:xfrm>
          <a:prstGeom prst="rect">
            <a:avLst/>
          </a:prstGeom>
        </p:spPr>
      </p:pic>
    </p:spTree>
    <p:extLst>
      <p:ext uri="{BB962C8B-B14F-4D97-AF65-F5344CB8AC3E}">
        <p14:creationId xmlns:p14="http://schemas.microsoft.com/office/powerpoint/2010/main" val="437675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1000"/>
                                        <p:tgtEl>
                                          <p:spTgt spid="8"/>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1000"/>
                                        <p:tgtEl>
                                          <p:spTgt spid="4"/>
                                        </p:tgtEl>
                                      </p:cBhvr>
                                    </p:animEffect>
                                  </p:childTnLst>
                                </p:cTn>
                              </p:par>
                              <p:par>
                                <p:cTn id="11" presetID="22" presetClass="entr" presetSubtype="1"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750"/>
                                        <p:tgtEl>
                                          <p:spTgt spid="5"/>
                                        </p:tgtEl>
                                      </p:cBhvr>
                                    </p:animEffect>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par>
                          <p:cTn id="17" fill="hold">
                            <p:stCondLst>
                              <p:cond delay="1000"/>
                            </p:stCondLst>
                            <p:childTnLst>
                              <p:par>
                                <p:cTn id="18" presetID="1"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par>
                          <p:cTn id="23" fill="hold">
                            <p:stCondLst>
                              <p:cond delay="1000"/>
                            </p:stCondLst>
                            <p:childTnLst>
                              <p:par>
                                <p:cTn id="24" presetID="1"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DC9D893-C5BD-4090-9B7E-5C6B665113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9812" y="328612"/>
            <a:ext cx="7572375" cy="6200775"/>
          </a:xfrm>
          <a:prstGeom prst="rect">
            <a:avLst/>
          </a:prstGeom>
        </p:spPr>
      </p:pic>
      <p:sp>
        <p:nvSpPr>
          <p:cNvPr id="6" name="TextBox 5">
            <a:extLst>
              <a:ext uri="{FF2B5EF4-FFF2-40B4-BE49-F238E27FC236}">
                <a16:creationId xmlns:a16="http://schemas.microsoft.com/office/drawing/2014/main" id="{5588958B-D5DC-431D-A228-DE94C9D896CC}"/>
              </a:ext>
            </a:extLst>
          </p:cNvPr>
          <p:cNvSpPr txBox="1"/>
          <p:nvPr/>
        </p:nvSpPr>
        <p:spPr>
          <a:xfrm>
            <a:off x="4148094" y="1238250"/>
            <a:ext cx="3895810" cy="369332"/>
          </a:xfrm>
          <a:prstGeom prst="rect">
            <a:avLst/>
          </a:prstGeom>
          <a:noFill/>
        </p:spPr>
        <p:txBody>
          <a:bodyPr wrap="none" rtlCol="0">
            <a:spAutoFit/>
          </a:bodyPr>
          <a:lstStyle/>
          <a:p>
            <a:r>
              <a:rPr lang="it-IT" dirty="0">
                <a:solidFill>
                  <a:schemeClr val="bg1"/>
                </a:solidFill>
              </a:rPr>
              <a:t>E’ situato sul livello 3 del modello iso/osi</a:t>
            </a:r>
          </a:p>
        </p:txBody>
      </p:sp>
    </p:spTree>
    <p:extLst>
      <p:ext uri="{BB962C8B-B14F-4D97-AF65-F5344CB8AC3E}">
        <p14:creationId xmlns:p14="http://schemas.microsoft.com/office/powerpoint/2010/main" val="61457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69FEBB9-415B-4180-BE91-29AF397AB6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070" y="2528515"/>
            <a:ext cx="2095500" cy="1419225"/>
          </a:xfrm>
          <a:prstGeom prst="rect">
            <a:avLst/>
          </a:prstGeom>
        </p:spPr>
      </p:pic>
      <p:graphicFrame>
        <p:nvGraphicFramePr>
          <p:cNvPr id="29" name="Diagram 28">
            <a:extLst>
              <a:ext uri="{FF2B5EF4-FFF2-40B4-BE49-F238E27FC236}">
                <a16:creationId xmlns:a16="http://schemas.microsoft.com/office/drawing/2014/main" id="{CB9D041F-0B28-4B26-A95A-068C91502ECC}"/>
              </a:ext>
            </a:extLst>
          </p:cNvPr>
          <p:cNvGraphicFramePr/>
          <p:nvPr>
            <p:extLst>
              <p:ext uri="{D42A27DB-BD31-4B8C-83A1-F6EECF244321}">
                <p14:modId xmlns:p14="http://schemas.microsoft.com/office/powerpoint/2010/main" val="209221432"/>
              </p:ext>
            </p:extLst>
          </p:nvPr>
        </p:nvGraphicFramePr>
        <p:xfrm>
          <a:off x="5138741" y="360169"/>
          <a:ext cx="3495673" cy="8405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4" name="Picture 33">
            <a:extLst>
              <a:ext uri="{FF2B5EF4-FFF2-40B4-BE49-F238E27FC236}">
                <a16:creationId xmlns:a16="http://schemas.microsoft.com/office/drawing/2014/main" id="{6EFD9437-E41C-41B3-9686-1ADB56995A5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22580" y="1984641"/>
            <a:ext cx="2224474" cy="1361374"/>
          </a:xfrm>
          <a:prstGeom prst="rect">
            <a:avLst/>
          </a:prstGeom>
        </p:spPr>
      </p:pic>
      <p:sp>
        <p:nvSpPr>
          <p:cNvPr id="35" name="TextBox 34">
            <a:extLst>
              <a:ext uri="{FF2B5EF4-FFF2-40B4-BE49-F238E27FC236}">
                <a16:creationId xmlns:a16="http://schemas.microsoft.com/office/drawing/2014/main" id="{A3462847-E8D5-481D-BB0F-5E3814FD4FF0}"/>
              </a:ext>
            </a:extLst>
          </p:cNvPr>
          <p:cNvSpPr txBox="1"/>
          <p:nvPr/>
        </p:nvSpPr>
        <p:spPr>
          <a:xfrm>
            <a:off x="1906072" y="604857"/>
            <a:ext cx="2446695" cy="369332"/>
          </a:xfrm>
          <a:prstGeom prst="rect">
            <a:avLst/>
          </a:prstGeom>
          <a:noFill/>
        </p:spPr>
        <p:txBody>
          <a:bodyPr wrap="none" rtlCol="0">
            <a:spAutoFit/>
          </a:bodyPr>
          <a:lstStyle/>
          <a:p>
            <a:r>
              <a:rPr lang="it-IT" dirty="0"/>
              <a:t>Componenti di un router </a:t>
            </a:r>
          </a:p>
        </p:txBody>
      </p:sp>
      <p:sp>
        <p:nvSpPr>
          <p:cNvPr id="36" name="TextBox 35">
            <a:extLst>
              <a:ext uri="{FF2B5EF4-FFF2-40B4-BE49-F238E27FC236}">
                <a16:creationId xmlns:a16="http://schemas.microsoft.com/office/drawing/2014/main" id="{51885146-0CFA-4BA0-930B-69C3263C1FC4}"/>
              </a:ext>
            </a:extLst>
          </p:cNvPr>
          <p:cNvSpPr txBox="1"/>
          <p:nvPr/>
        </p:nvSpPr>
        <p:spPr>
          <a:xfrm>
            <a:off x="4720660" y="1814559"/>
            <a:ext cx="617477" cy="369332"/>
          </a:xfrm>
          <a:prstGeom prst="rect">
            <a:avLst/>
          </a:prstGeom>
          <a:noFill/>
        </p:spPr>
        <p:txBody>
          <a:bodyPr wrap="none" rtlCol="0">
            <a:spAutoFit/>
          </a:bodyPr>
          <a:lstStyle/>
          <a:p>
            <a:r>
              <a:rPr lang="it-IT" dirty="0"/>
              <a:t>RAM</a:t>
            </a:r>
          </a:p>
        </p:txBody>
      </p:sp>
      <p:sp>
        <p:nvSpPr>
          <p:cNvPr id="37" name="TextBox 36">
            <a:extLst>
              <a:ext uri="{FF2B5EF4-FFF2-40B4-BE49-F238E27FC236}">
                <a16:creationId xmlns:a16="http://schemas.microsoft.com/office/drawing/2014/main" id="{599ABB89-6CDA-4504-B444-4359A01B8FC2}"/>
              </a:ext>
            </a:extLst>
          </p:cNvPr>
          <p:cNvSpPr txBox="1"/>
          <p:nvPr/>
        </p:nvSpPr>
        <p:spPr>
          <a:xfrm>
            <a:off x="5142111" y="2508550"/>
            <a:ext cx="910827" cy="369332"/>
          </a:xfrm>
          <a:prstGeom prst="rect">
            <a:avLst/>
          </a:prstGeom>
          <a:noFill/>
        </p:spPr>
        <p:txBody>
          <a:bodyPr wrap="none" rtlCol="0">
            <a:spAutoFit/>
          </a:bodyPr>
          <a:lstStyle/>
          <a:p>
            <a:r>
              <a:rPr lang="it-IT" dirty="0"/>
              <a:t>NVRAM</a:t>
            </a:r>
          </a:p>
        </p:txBody>
      </p:sp>
      <p:sp>
        <p:nvSpPr>
          <p:cNvPr id="38" name="TextBox 37">
            <a:extLst>
              <a:ext uri="{FF2B5EF4-FFF2-40B4-BE49-F238E27FC236}">
                <a16:creationId xmlns:a16="http://schemas.microsoft.com/office/drawing/2014/main" id="{33DFAEFF-AA0A-4919-828C-776A400F7C7B}"/>
              </a:ext>
            </a:extLst>
          </p:cNvPr>
          <p:cNvSpPr txBox="1"/>
          <p:nvPr/>
        </p:nvSpPr>
        <p:spPr>
          <a:xfrm>
            <a:off x="4733768" y="5023863"/>
            <a:ext cx="1362809" cy="369332"/>
          </a:xfrm>
          <a:prstGeom prst="rect">
            <a:avLst/>
          </a:prstGeom>
          <a:noFill/>
        </p:spPr>
        <p:txBody>
          <a:bodyPr wrap="none" rtlCol="0">
            <a:spAutoFit/>
          </a:bodyPr>
          <a:lstStyle/>
          <a:p>
            <a:r>
              <a:rPr lang="it-IT" dirty="0"/>
              <a:t>INTERFACCE</a:t>
            </a:r>
          </a:p>
        </p:txBody>
      </p:sp>
      <p:sp>
        <p:nvSpPr>
          <p:cNvPr id="39" name="TextBox 38">
            <a:extLst>
              <a:ext uri="{FF2B5EF4-FFF2-40B4-BE49-F238E27FC236}">
                <a16:creationId xmlns:a16="http://schemas.microsoft.com/office/drawing/2014/main" id="{D00242ED-865B-428C-A6B4-B882329BB40F}"/>
              </a:ext>
            </a:extLst>
          </p:cNvPr>
          <p:cNvSpPr txBox="1"/>
          <p:nvPr/>
        </p:nvSpPr>
        <p:spPr>
          <a:xfrm>
            <a:off x="5284779" y="3396874"/>
            <a:ext cx="768159" cy="369332"/>
          </a:xfrm>
          <a:prstGeom prst="rect">
            <a:avLst/>
          </a:prstGeom>
          <a:noFill/>
        </p:spPr>
        <p:txBody>
          <a:bodyPr wrap="none" rtlCol="0">
            <a:spAutoFit/>
          </a:bodyPr>
          <a:lstStyle/>
          <a:p>
            <a:r>
              <a:rPr lang="it-IT" dirty="0"/>
              <a:t>FLASH</a:t>
            </a:r>
          </a:p>
        </p:txBody>
      </p:sp>
      <p:sp>
        <p:nvSpPr>
          <p:cNvPr id="40" name="TextBox 39">
            <a:extLst>
              <a:ext uri="{FF2B5EF4-FFF2-40B4-BE49-F238E27FC236}">
                <a16:creationId xmlns:a16="http://schemas.microsoft.com/office/drawing/2014/main" id="{9D65EFEA-0112-45D8-B076-676F52DD9259}"/>
              </a:ext>
            </a:extLst>
          </p:cNvPr>
          <p:cNvSpPr txBox="1"/>
          <p:nvPr/>
        </p:nvSpPr>
        <p:spPr>
          <a:xfrm>
            <a:off x="3595315" y="5538151"/>
            <a:ext cx="1138453" cy="369332"/>
          </a:xfrm>
          <a:prstGeom prst="rect">
            <a:avLst/>
          </a:prstGeom>
          <a:noFill/>
        </p:spPr>
        <p:txBody>
          <a:bodyPr wrap="none" rtlCol="0">
            <a:spAutoFit/>
          </a:bodyPr>
          <a:lstStyle/>
          <a:p>
            <a:r>
              <a:rPr lang="it-IT" dirty="0"/>
              <a:t>CONSOLE</a:t>
            </a:r>
          </a:p>
        </p:txBody>
      </p:sp>
      <p:sp>
        <p:nvSpPr>
          <p:cNvPr id="41" name="TextBox 40">
            <a:extLst>
              <a:ext uri="{FF2B5EF4-FFF2-40B4-BE49-F238E27FC236}">
                <a16:creationId xmlns:a16="http://schemas.microsoft.com/office/drawing/2014/main" id="{9AB57417-518D-422B-94B0-9E03AFABAF4F}"/>
              </a:ext>
            </a:extLst>
          </p:cNvPr>
          <p:cNvSpPr txBox="1"/>
          <p:nvPr/>
        </p:nvSpPr>
        <p:spPr>
          <a:xfrm>
            <a:off x="5269549" y="4285198"/>
            <a:ext cx="655949" cy="369332"/>
          </a:xfrm>
          <a:prstGeom prst="rect">
            <a:avLst/>
          </a:prstGeom>
          <a:noFill/>
        </p:spPr>
        <p:txBody>
          <a:bodyPr wrap="none" rtlCol="0">
            <a:spAutoFit/>
          </a:bodyPr>
          <a:lstStyle/>
          <a:p>
            <a:r>
              <a:rPr lang="it-IT" dirty="0"/>
              <a:t>ROM</a:t>
            </a:r>
          </a:p>
        </p:txBody>
      </p:sp>
      <p:sp>
        <p:nvSpPr>
          <p:cNvPr id="42" name="TextBox 41">
            <a:extLst>
              <a:ext uri="{FF2B5EF4-FFF2-40B4-BE49-F238E27FC236}">
                <a16:creationId xmlns:a16="http://schemas.microsoft.com/office/drawing/2014/main" id="{8FA30801-2D62-4E1E-8B14-7064467D6423}"/>
              </a:ext>
            </a:extLst>
          </p:cNvPr>
          <p:cNvSpPr txBox="1"/>
          <p:nvPr/>
        </p:nvSpPr>
        <p:spPr>
          <a:xfrm>
            <a:off x="1967302" y="5766287"/>
            <a:ext cx="1208536" cy="369332"/>
          </a:xfrm>
          <a:prstGeom prst="rect">
            <a:avLst/>
          </a:prstGeom>
          <a:noFill/>
        </p:spPr>
        <p:txBody>
          <a:bodyPr wrap="none" rtlCol="0">
            <a:spAutoFit/>
          </a:bodyPr>
          <a:lstStyle/>
          <a:p>
            <a:r>
              <a:rPr lang="it-IT" dirty="0"/>
              <a:t>AUSILIARIA</a:t>
            </a:r>
          </a:p>
        </p:txBody>
      </p:sp>
      <p:pic>
        <p:nvPicPr>
          <p:cNvPr id="48" name="Picture 47">
            <a:extLst>
              <a:ext uri="{FF2B5EF4-FFF2-40B4-BE49-F238E27FC236}">
                <a16:creationId xmlns:a16="http://schemas.microsoft.com/office/drawing/2014/main" id="{502B57FD-37BA-4EB4-A502-E51D41CD795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12377" y="3236052"/>
            <a:ext cx="2246518" cy="1843070"/>
          </a:xfrm>
          <a:prstGeom prst="rect">
            <a:avLst/>
          </a:prstGeom>
        </p:spPr>
      </p:pic>
      <p:pic>
        <p:nvPicPr>
          <p:cNvPr id="50" name="Picture 49">
            <a:extLst>
              <a:ext uri="{FF2B5EF4-FFF2-40B4-BE49-F238E27FC236}">
                <a16:creationId xmlns:a16="http://schemas.microsoft.com/office/drawing/2014/main" id="{B2F3A322-9209-4C6A-B602-D32709D50C3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333945" y="1799195"/>
            <a:ext cx="2113452" cy="1722489"/>
          </a:xfrm>
          <a:prstGeom prst="rect">
            <a:avLst/>
          </a:prstGeom>
        </p:spPr>
      </p:pic>
      <p:pic>
        <p:nvPicPr>
          <p:cNvPr id="70" name="Picture 69">
            <a:extLst>
              <a:ext uri="{FF2B5EF4-FFF2-40B4-BE49-F238E27FC236}">
                <a16:creationId xmlns:a16="http://schemas.microsoft.com/office/drawing/2014/main" id="{1A7D359B-61C5-45FD-8713-535AED7A43C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112377" y="4956344"/>
            <a:ext cx="4335020" cy="1789875"/>
          </a:xfrm>
          <a:prstGeom prst="rect">
            <a:avLst/>
          </a:prstGeom>
        </p:spPr>
      </p:pic>
      <p:pic>
        <p:nvPicPr>
          <p:cNvPr id="72" name="Picture 71">
            <a:extLst>
              <a:ext uri="{FF2B5EF4-FFF2-40B4-BE49-F238E27FC236}">
                <a16:creationId xmlns:a16="http://schemas.microsoft.com/office/drawing/2014/main" id="{2CA64612-C184-4CCD-AEBE-DDFC85FEC9D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223107" y="3429000"/>
            <a:ext cx="2228850" cy="1609725"/>
          </a:xfrm>
          <a:prstGeom prst="rect">
            <a:avLst/>
          </a:prstGeom>
        </p:spPr>
      </p:pic>
      <p:sp>
        <p:nvSpPr>
          <p:cNvPr id="73" name="TextBox 72">
            <a:extLst>
              <a:ext uri="{FF2B5EF4-FFF2-40B4-BE49-F238E27FC236}">
                <a16:creationId xmlns:a16="http://schemas.microsoft.com/office/drawing/2014/main" id="{E4559253-EB3A-47CE-B847-A728D0D5878A}"/>
              </a:ext>
            </a:extLst>
          </p:cNvPr>
          <p:cNvSpPr txBox="1"/>
          <p:nvPr/>
        </p:nvSpPr>
        <p:spPr>
          <a:xfrm>
            <a:off x="1141567" y="3337018"/>
            <a:ext cx="764505" cy="369332"/>
          </a:xfrm>
          <a:prstGeom prst="rect">
            <a:avLst/>
          </a:prstGeom>
          <a:noFill/>
        </p:spPr>
        <p:txBody>
          <a:bodyPr wrap="none" rtlCol="0">
            <a:spAutoFit/>
          </a:bodyPr>
          <a:lstStyle/>
          <a:p>
            <a:r>
              <a:rPr lang="it-IT" dirty="0">
                <a:solidFill>
                  <a:srgbClr val="002060"/>
                </a:solidFill>
              </a:rPr>
              <a:t>Router</a:t>
            </a:r>
          </a:p>
        </p:txBody>
      </p:sp>
      <p:sp>
        <p:nvSpPr>
          <p:cNvPr id="78" name="TextBox 77">
            <a:extLst>
              <a:ext uri="{FF2B5EF4-FFF2-40B4-BE49-F238E27FC236}">
                <a16:creationId xmlns:a16="http://schemas.microsoft.com/office/drawing/2014/main" id="{E20FB4FC-6886-4D8E-B5ED-B74BC777992D}"/>
              </a:ext>
            </a:extLst>
          </p:cNvPr>
          <p:cNvSpPr txBox="1"/>
          <p:nvPr/>
        </p:nvSpPr>
        <p:spPr>
          <a:xfrm>
            <a:off x="3758062" y="1450053"/>
            <a:ext cx="579005" cy="369332"/>
          </a:xfrm>
          <a:prstGeom prst="rect">
            <a:avLst/>
          </a:prstGeom>
          <a:noFill/>
        </p:spPr>
        <p:txBody>
          <a:bodyPr wrap="none" rtlCol="0">
            <a:spAutoFit/>
          </a:bodyPr>
          <a:lstStyle/>
          <a:p>
            <a:r>
              <a:rPr lang="it-IT" dirty="0"/>
              <a:t>CPU</a:t>
            </a:r>
          </a:p>
        </p:txBody>
      </p:sp>
      <p:cxnSp>
        <p:nvCxnSpPr>
          <p:cNvPr id="3" name="Straight Arrow Connector 2">
            <a:extLst>
              <a:ext uri="{FF2B5EF4-FFF2-40B4-BE49-F238E27FC236}">
                <a16:creationId xmlns:a16="http://schemas.microsoft.com/office/drawing/2014/main" id="{ED7BC185-1556-463B-9795-C8C95444A009}"/>
              </a:ext>
            </a:extLst>
          </p:cNvPr>
          <p:cNvCxnSpPr>
            <a:cxnSpLocks/>
            <a:stCxn id="7" idx="3"/>
            <a:endCxn id="78" idx="1"/>
          </p:cNvCxnSpPr>
          <p:nvPr/>
        </p:nvCxnSpPr>
        <p:spPr>
          <a:xfrm flipV="1">
            <a:off x="2571570" y="1634719"/>
            <a:ext cx="1186492" cy="1603409"/>
          </a:xfrm>
          <a:prstGeom prst="straightConnector1">
            <a:avLst/>
          </a:prstGeom>
          <a:ln>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8257DB7B-AAE0-4D15-9341-684B5D283692}"/>
              </a:ext>
            </a:extLst>
          </p:cNvPr>
          <p:cNvCxnSpPr>
            <a:cxnSpLocks/>
            <a:stCxn id="7" idx="3"/>
            <a:endCxn id="36" idx="1"/>
          </p:cNvCxnSpPr>
          <p:nvPr/>
        </p:nvCxnSpPr>
        <p:spPr>
          <a:xfrm flipV="1">
            <a:off x="2571570" y="1999225"/>
            <a:ext cx="2149090" cy="1238903"/>
          </a:xfrm>
          <a:prstGeom prst="straightConnector1">
            <a:avLst/>
          </a:prstGeom>
          <a:ln>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7975C912-0EA1-49C8-8D60-E34E6E5EDDC2}"/>
              </a:ext>
            </a:extLst>
          </p:cNvPr>
          <p:cNvCxnSpPr>
            <a:cxnSpLocks/>
            <a:stCxn id="7" idx="3"/>
            <a:endCxn id="37" idx="1"/>
          </p:cNvCxnSpPr>
          <p:nvPr/>
        </p:nvCxnSpPr>
        <p:spPr>
          <a:xfrm flipV="1">
            <a:off x="2571570" y="2693216"/>
            <a:ext cx="2570541" cy="544912"/>
          </a:xfrm>
          <a:prstGeom prst="straightConnector1">
            <a:avLst/>
          </a:prstGeom>
          <a:ln>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2A5435E-435B-42F9-B8FE-9184E5ACA649}"/>
              </a:ext>
            </a:extLst>
          </p:cNvPr>
          <p:cNvCxnSpPr>
            <a:cxnSpLocks/>
            <a:stCxn id="7" idx="3"/>
            <a:endCxn id="39" idx="1"/>
          </p:cNvCxnSpPr>
          <p:nvPr/>
        </p:nvCxnSpPr>
        <p:spPr>
          <a:xfrm>
            <a:off x="2571570" y="3238128"/>
            <a:ext cx="2713209" cy="343412"/>
          </a:xfrm>
          <a:prstGeom prst="straightConnector1">
            <a:avLst/>
          </a:prstGeom>
          <a:ln>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10D7310D-007D-44EF-9B67-10782B2819AD}"/>
              </a:ext>
            </a:extLst>
          </p:cNvPr>
          <p:cNvCxnSpPr>
            <a:cxnSpLocks/>
            <a:stCxn id="7" idx="3"/>
            <a:endCxn id="41" idx="1"/>
          </p:cNvCxnSpPr>
          <p:nvPr/>
        </p:nvCxnSpPr>
        <p:spPr>
          <a:xfrm>
            <a:off x="2571570" y="3238128"/>
            <a:ext cx="2697979" cy="1231736"/>
          </a:xfrm>
          <a:prstGeom prst="straightConnector1">
            <a:avLst/>
          </a:prstGeom>
          <a:ln>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B023A05C-91FA-403C-A606-94C50E34E255}"/>
              </a:ext>
            </a:extLst>
          </p:cNvPr>
          <p:cNvCxnSpPr>
            <a:cxnSpLocks/>
            <a:stCxn id="7" idx="3"/>
            <a:endCxn id="38" idx="1"/>
          </p:cNvCxnSpPr>
          <p:nvPr/>
        </p:nvCxnSpPr>
        <p:spPr>
          <a:xfrm>
            <a:off x="2571570" y="3238128"/>
            <a:ext cx="2162198" cy="1970401"/>
          </a:xfrm>
          <a:prstGeom prst="straightConnector1">
            <a:avLst/>
          </a:prstGeom>
          <a:ln>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8639893C-151F-4329-B897-79A39CFBC11E}"/>
              </a:ext>
            </a:extLst>
          </p:cNvPr>
          <p:cNvCxnSpPr>
            <a:cxnSpLocks/>
            <a:stCxn id="7" idx="3"/>
            <a:endCxn id="40" idx="1"/>
          </p:cNvCxnSpPr>
          <p:nvPr/>
        </p:nvCxnSpPr>
        <p:spPr>
          <a:xfrm>
            <a:off x="2571570" y="3238128"/>
            <a:ext cx="1023745" cy="2484689"/>
          </a:xfrm>
          <a:prstGeom prst="straightConnector1">
            <a:avLst/>
          </a:prstGeom>
          <a:ln>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BAD9F1A8-A101-43A5-9C9C-884160A3448A}"/>
              </a:ext>
            </a:extLst>
          </p:cNvPr>
          <p:cNvCxnSpPr>
            <a:cxnSpLocks/>
            <a:stCxn id="7" idx="3"/>
            <a:endCxn id="42" idx="0"/>
          </p:cNvCxnSpPr>
          <p:nvPr/>
        </p:nvCxnSpPr>
        <p:spPr>
          <a:xfrm>
            <a:off x="2571570" y="3238128"/>
            <a:ext cx="0" cy="2528159"/>
          </a:xfrm>
          <a:prstGeom prst="straightConnector1">
            <a:avLst/>
          </a:prstGeom>
          <a:ln>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id="{CF6FA0A1-3FAB-4759-B4A6-E9EA6695E3D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122579" y="17182"/>
            <a:ext cx="4329378" cy="1982043"/>
          </a:xfrm>
          <a:prstGeom prst="rect">
            <a:avLst/>
          </a:prstGeom>
        </p:spPr>
      </p:pic>
    </p:spTree>
    <p:extLst>
      <p:ext uri="{BB962C8B-B14F-4D97-AF65-F5344CB8AC3E}">
        <p14:creationId xmlns:p14="http://schemas.microsoft.com/office/powerpoint/2010/main" val="702017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8"/>
                                        </p:tgtEl>
                                        <p:attrNameLst>
                                          <p:attrName>style.visibility</p:attrName>
                                        </p:attrNameLst>
                                      </p:cBhvr>
                                      <p:to>
                                        <p:strVal val="visible"/>
                                      </p:to>
                                    </p:set>
                                    <p:animEffect transition="in" filter="fade">
                                      <p:cBhvr>
                                        <p:cTn id="10" dur="500"/>
                                        <p:tgtEl>
                                          <p:spTgt spid="78"/>
                                        </p:tgtEl>
                                      </p:cBhvr>
                                    </p:animEffect>
                                  </p:childTnLst>
                                </p:cTn>
                              </p:par>
                              <p:par>
                                <p:cTn id="11" presetID="10"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500"/>
                                        <p:tgtEl>
                                          <p:spTgt spid="36"/>
                                        </p:tgtEl>
                                      </p:cBhvr>
                                    </p:animEffect>
                                  </p:childTnLst>
                                </p:cTn>
                              </p:par>
                              <p:par>
                                <p:cTn id="22" presetID="10" presetClass="entr" presetSubtype="0" fill="hold"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fade">
                                      <p:cBhvr>
                                        <p:cTn id="43" dur="500"/>
                                        <p:tgtEl>
                                          <p:spTgt spid="39"/>
                                        </p:tgtEl>
                                      </p:cBhvr>
                                    </p:animEffect>
                                  </p:childTnLst>
                                </p:cTn>
                              </p:par>
                              <p:par>
                                <p:cTn id="44" presetID="10" presetClass="entr" presetSubtype="0" fill="hold"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fade">
                                      <p:cBhvr>
                                        <p:cTn id="54" dur="500"/>
                                        <p:tgtEl>
                                          <p:spTgt spid="41"/>
                                        </p:tgtEl>
                                      </p:cBhvr>
                                    </p:animEffect>
                                  </p:childTnLst>
                                </p:cTn>
                              </p:par>
                              <p:par>
                                <p:cTn id="55" presetID="10" presetClass="entr" presetSubtype="0" fill="hold" nodeType="with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fade">
                                      <p:cBhvr>
                                        <p:cTn id="57" dur="500"/>
                                        <p:tgtEl>
                                          <p:spTgt spid="7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500"/>
                                        <p:tgtEl>
                                          <p:spTgt spid="25"/>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fade">
                                      <p:cBhvr>
                                        <p:cTn id="65" dur="500"/>
                                        <p:tgtEl>
                                          <p:spTgt spid="38"/>
                                        </p:tgtEl>
                                      </p:cBhvr>
                                    </p:animEffect>
                                  </p:childTnLst>
                                </p:cTn>
                              </p:par>
                              <p:par>
                                <p:cTn id="66" presetID="10" presetClass="entr" presetSubtype="0" fill="hold"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500"/>
                                        <p:tgtEl>
                                          <p:spTgt spid="43"/>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500"/>
                                        <p:tgtEl>
                                          <p:spTgt spid="40"/>
                                        </p:tgtEl>
                                      </p:cBhvr>
                                    </p:animEffect>
                                  </p:childTnLst>
                                </p:cTn>
                              </p:par>
                              <p:par>
                                <p:cTn id="72" presetID="10" presetClass="entr" presetSubtype="0" fill="hold" nodeType="withEffect">
                                  <p:stCondLst>
                                    <p:cond delay="0"/>
                                  </p:stCondLst>
                                  <p:childTnLst>
                                    <p:set>
                                      <p:cBhvr>
                                        <p:cTn id="73" dur="1" fill="hold">
                                          <p:stCondLst>
                                            <p:cond delay="0"/>
                                          </p:stCondLst>
                                        </p:cTn>
                                        <p:tgtEl>
                                          <p:spTgt spid="44"/>
                                        </p:tgtEl>
                                        <p:attrNameLst>
                                          <p:attrName>style.visibility</p:attrName>
                                        </p:attrNameLst>
                                      </p:cBhvr>
                                      <p:to>
                                        <p:strVal val="visible"/>
                                      </p:to>
                                    </p:set>
                                    <p:animEffect transition="in" filter="fade">
                                      <p:cBhvr>
                                        <p:cTn id="74" dur="500"/>
                                        <p:tgtEl>
                                          <p:spTgt spid="4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500"/>
                                        <p:tgtEl>
                                          <p:spTgt spid="42"/>
                                        </p:tgtEl>
                                      </p:cBhvr>
                                    </p:animEffect>
                                  </p:childTnLst>
                                </p:cTn>
                              </p:par>
                              <p:par>
                                <p:cTn id="78" presetID="10" presetClass="entr" presetSubtype="0" fill="hold" nodeType="withEffect">
                                  <p:stCondLst>
                                    <p:cond delay="0"/>
                                  </p:stCondLst>
                                  <p:childTnLst>
                                    <p:set>
                                      <p:cBhvr>
                                        <p:cTn id="79" dur="1" fill="hold">
                                          <p:stCondLst>
                                            <p:cond delay="0"/>
                                          </p:stCondLst>
                                        </p:cTn>
                                        <p:tgtEl>
                                          <p:spTgt spid="70"/>
                                        </p:tgtEl>
                                        <p:attrNameLst>
                                          <p:attrName>style.visibility</p:attrName>
                                        </p:attrNameLst>
                                      </p:cBhvr>
                                      <p:to>
                                        <p:strVal val="visible"/>
                                      </p:to>
                                    </p:set>
                                    <p:animEffect transition="in" filter="fade">
                                      <p:cBhvr>
                                        <p:cTn id="8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P spid="42" grpId="0"/>
      <p:bldP spid="7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How_Routers_Send_Traffic">
            <a:hlinkClick r:id="" action="ppaction://media"/>
            <a:extLst>
              <a:ext uri="{FF2B5EF4-FFF2-40B4-BE49-F238E27FC236}">
                <a16:creationId xmlns:a16="http://schemas.microsoft.com/office/drawing/2014/main" id="{13E2C4F1-01A0-43CB-9F59-19BC2B4CA53B}"/>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730020" y="935288"/>
            <a:ext cx="8866529" cy="4987423"/>
          </a:xfrm>
          <a:prstGeom prst="rect">
            <a:avLst/>
          </a:prstGeom>
        </p:spPr>
      </p:pic>
    </p:spTree>
    <p:extLst>
      <p:ext uri="{BB962C8B-B14F-4D97-AF65-F5344CB8AC3E}">
        <p14:creationId xmlns:p14="http://schemas.microsoft.com/office/powerpoint/2010/main" val="1142130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537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707B1-6C68-4048-9057-D7FC1906B462}"/>
              </a:ext>
            </a:extLst>
          </p:cNvPr>
          <p:cNvSpPr>
            <a:spLocks noGrp="1"/>
          </p:cNvSpPr>
          <p:nvPr>
            <p:ph type="title"/>
          </p:nvPr>
        </p:nvSpPr>
        <p:spPr>
          <a:xfrm>
            <a:off x="982062" y="200757"/>
            <a:ext cx="4335462" cy="943582"/>
          </a:xfrm>
        </p:spPr>
        <p:txBody>
          <a:bodyPr>
            <a:normAutofit fontScale="90000"/>
          </a:bodyPr>
          <a:lstStyle/>
          <a:p>
            <a:r>
              <a:rPr lang="it-IT" dirty="0"/>
              <a:t>Processione dei dati </a:t>
            </a:r>
          </a:p>
        </p:txBody>
      </p:sp>
      <p:pic>
        <p:nvPicPr>
          <p:cNvPr id="6" name="Picture 5">
            <a:extLst>
              <a:ext uri="{FF2B5EF4-FFF2-40B4-BE49-F238E27FC236}">
                <a16:creationId xmlns:a16="http://schemas.microsoft.com/office/drawing/2014/main" id="{E7A180B8-BAE3-49AA-B161-C251B43D72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2571" y="1923768"/>
            <a:ext cx="5837838" cy="3648649"/>
          </a:xfrm>
          <a:prstGeom prst="rect">
            <a:avLst/>
          </a:prstGeom>
        </p:spPr>
      </p:pic>
      <p:sp>
        <p:nvSpPr>
          <p:cNvPr id="3" name="TextBox 2">
            <a:extLst>
              <a:ext uri="{FF2B5EF4-FFF2-40B4-BE49-F238E27FC236}">
                <a16:creationId xmlns:a16="http://schemas.microsoft.com/office/drawing/2014/main" id="{52BB7C84-7B0D-45EC-96A3-1BCF95595BCC}"/>
              </a:ext>
            </a:extLst>
          </p:cNvPr>
          <p:cNvSpPr txBox="1"/>
          <p:nvPr/>
        </p:nvSpPr>
        <p:spPr>
          <a:xfrm>
            <a:off x="821591" y="1338993"/>
            <a:ext cx="4335463" cy="584775"/>
          </a:xfrm>
          <a:prstGeom prst="rect">
            <a:avLst/>
          </a:prstGeom>
          <a:noFill/>
        </p:spPr>
        <p:txBody>
          <a:bodyPr wrap="square" rtlCol="0">
            <a:spAutoFit/>
          </a:bodyPr>
          <a:lstStyle/>
          <a:p>
            <a:r>
              <a:rPr lang="it-IT" sz="1600" dirty="0"/>
              <a:t>Porte di input </a:t>
            </a:r>
          </a:p>
          <a:p>
            <a:pPr marL="285750" indent="-285750">
              <a:buFontTx/>
              <a:buChar char="-"/>
            </a:pPr>
            <a:r>
              <a:rPr lang="it-IT" sz="1600" dirty="0"/>
              <a:t>Consultazione della tabella di  instradamento</a:t>
            </a:r>
          </a:p>
        </p:txBody>
      </p:sp>
      <p:sp>
        <p:nvSpPr>
          <p:cNvPr id="5" name="TextBox 4">
            <a:extLst>
              <a:ext uri="{FF2B5EF4-FFF2-40B4-BE49-F238E27FC236}">
                <a16:creationId xmlns:a16="http://schemas.microsoft.com/office/drawing/2014/main" id="{95365239-B65E-47AF-8AC6-51C9B6672026}"/>
              </a:ext>
            </a:extLst>
          </p:cNvPr>
          <p:cNvSpPr txBox="1"/>
          <p:nvPr/>
        </p:nvSpPr>
        <p:spPr>
          <a:xfrm>
            <a:off x="821591" y="2112480"/>
            <a:ext cx="4152708" cy="1077218"/>
          </a:xfrm>
          <a:prstGeom prst="rect">
            <a:avLst/>
          </a:prstGeom>
          <a:noFill/>
        </p:spPr>
        <p:txBody>
          <a:bodyPr wrap="square" rtlCol="0">
            <a:spAutoFit/>
          </a:bodyPr>
          <a:lstStyle/>
          <a:p>
            <a:r>
              <a:rPr lang="it-IT" sz="1600" dirty="0"/>
              <a:t>Commutatore interno</a:t>
            </a:r>
          </a:p>
          <a:p>
            <a:pPr marL="285750" indent="-285750">
              <a:buFontTx/>
              <a:buChar char="-"/>
            </a:pPr>
            <a:r>
              <a:rPr lang="it-IT" sz="1600" dirty="0"/>
              <a:t>Collega fisicamente le linee della porta di input alle linee della porta di output</a:t>
            </a:r>
          </a:p>
          <a:p>
            <a:pPr marL="285750" indent="-285750">
              <a:buFontTx/>
              <a:buChar char="-"/>
            </a:pPr>
            <a:r>
              <a:rPr lang="it-IT" sz="1600" dirty="0"/>
              <a:t>Deviatore </a:t>
            </a:r>
          </a:p>
        </p:txBody>
      </p:sp>
      <p:sp>
        <p:nvSpPr>
          <p:cNvPr id="7" name="TextBox 6">
            <a:extLst>
              <a:ext uri="{FF2B5EF4-FFF2-40B4-BE49-F238E27FC236}">
                <a16:creationId xmlns:a16="http://schemas.microsoft.com/office/drawing/2014/main" id="{E0AE9F99-2C78-4A8D-AB64-0E16C82C501B}"/>
              </a:ext>
            </a:extLst>
          </p:cNvPr>
          <p:cNvSpPr txBox="1"/>
          <p:nvPr/>
        </p:nvSpPr>
        <p:spPr>
          <a:xfrm>
            <a:off x="821591" y="3367992"/>
            <a:ext cx="4269155" cy="1323439"/>
          </a:xfrm>
          <a:prstGeom prst="rect">
            <a:avLst/>
          </a:prstGeom>
          <a:noFill/>
        </p:spPr>
        <p:txBody>
          <a:bodyPr wrap="square" rtlCol="0">
            <a:spAutoFit/>
          </a:bodyPr>
          <a:lstStyle/>
          <a:p>
            <a:r>
              <a:rPr lang="it-IT" sz="1600" dirty="0"/>
              <a:t>Porte di output </a:t>
            </a:r>
          </a:p>
          <a:p>
            <a:pPr marL="285750" indent="-285750">
              <a:buFontTx/>
              <a:buChar char="-"/>
            </a:pPr>
            <a:r>
              <a:rPr lang="it-IT" sz="1600" dirty="0"/>
              <a:t>Memorizza i pacchetti ricevuti dal commutatore per trasmetterli sul canale di output</a:t>
            </a:r>
          </a:p>
          <a:p>
            <a:pPr marL="285750" indent="-285750">
              <a:buFontTx/>
              <a:buChar char="-"/>
            </a:pPr>
            <a:r>
              <a:rPr lang="it-IT" sz="1600" dirty="0"/>
              <a:t>Un canale è bidirezionale (I/O)</a:t>
            </a:r>
          </a:p>
        </p:txBody>
      </p:sp>
      <p:sp>
        <p:nvSpPr>
          <p:cNvPr id="8" name="TextBox 7">
            <a:extLst>
              <a:ext uri="{FF2B5EF4-FFF2-40B4-BE49-F238E27FC236}">
                <a16:creationId xmlns:a16="http://schemas.microsoft.com/office/drawing/2014/main" id="{6331D7B4-1066-4666-87CB-BE1968925D9E}"/>
              </a:ext>
            </a:extLst>
          </p:cNvPr>
          <p:cNvSpPr txBox="1"/>
          <p:nvPr/>
        </p:nvSpPr>
        <p:spPr>
          <a:xfrm>
            <a:off x="821591" y="4869725"/>
            <a:ext cx="3655168" cy="1077218"/>
          </a:xfrm>
          <a:prstGeom prst="rect">
            <a:avLst/>
          </a:prstGeom>
          <a:noFill/>
        </p:spPr>
        <p:txBody>
          <a:bodyPr wrap="none" rtlCol="0">
            <a:spAutoFit/>
          </a:bodyPr>
          <a:lstStyle/>
          <a:p>
            <a:r>
              <a:rPr lang="it-IT" sz="1600" dirty="0"/>
              <a:t>Processore di routing </a:t>
            </a:r>
          </a:p>
          <a:p>
            <a:pPr marL="285750" indent="-285750">
              <a:buFontTx/>
              <a:buChar char="-"/>
            </a:pPr>
            <a:r>
              <a:rPr lang="it-IT" sz="1600" dirty="0"/>
              <a:t>Esegue i protoolli di routing</a:t>
            </a:r>
          </a:p>
          <a:p>
            <a:pPr marL="285750" indent="-285750">
              <a:buFontTx/>
              <a:buChar char="-"/>
            </a:pPr>
            <a:r>
              <a:rPr lang="it-IT" sz="1600" dirty="0"/>
              <a:t>Gestisce la consultazione delle tabelle </a:t>
            </a:r>
          </a:p>
          <a:p>
            <a:pPr marL="285750" indent="-285750">
              <a:buFontTx/>
              <a:buChar char="-"/>
            </a:pPr>
            <a:r>
              <a:rPr lang="it-IT" sz="1600" dirty="0"/>
              <a:t>Aggiorna le tabelle di instradamento</a:t>
            </a:r>
          </a:p>
        </p:txBody>
      </p:sp>
    </p:spTree>
    <p:extLst>
      <p:ext uri="{BB962C8B-B14F-4D97-AF65-F5344CB8AC3E}">
        <p14:creationId xmlns:p14="http://schemas.microsoft.com/office/powerpoint/2010/main" val="478667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BB96BA-7FE3-499B-A8BC-4E78DC596F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0364" y="708580"/>
            <a:ext cx="9987917" cy="5202712"/>
          </a:xfrm>
          <a:prstGeom prst="rect">
            <a:avLst/>
          </a:prstGeom>
        </p:spPr>
      </p:pic>
    </p:spTree>
    <p:extLst>
      <p:ext uri="{BB962C8B-B14F-4D97-AF65-F5344CB8AC3E}">
        <p14:creationId xmlns:p14="http://schemas.microsoft.com/office/powerpoint/2010/main" val="3325188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6529A23-337D-47A6-A8FE-F76104CE32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2575" y="1537624"/>
            <a:ext cx="6218708" cy="3782749"/>
          </a:xfrm>
          <a:prstGeom prst="rect">
            <a:avLst/>
          </a:prstGeom>
        </p:spPr>
      </p:pic>
      <p:sp>
        <p:nvSpPr>
          <p:cNvPr id="10" name="Rectangle 9">
            <a:extLst>
              <a:ext uri="{FF2B5EF4-FFF2-40B4-BE49-F238E27FC236}">
                <a16:creationId xmlns:a16="http://schemas.microsoft.com/office/drawing/2014/main" id="{DF6DDB39-F472-41F5-A303-18410443F0F8}"/>
              </a:ext>
            </a:extLst>
          </p:cNvPr>
          <p:cNvSpPr/>
          <p:nvPr/>
        </p:nvSpPr>
        <p:spPr>
          <a:xfrm>
            <a:off x="895350" y="3429000"/>
            <a:ext cx="8934450" cy="230832"/>
          </a:xfrm>
          <a:prstGeom prst="rect">
            <a:avLst/>
          </a:prstGeom>
        </p:spPr>
        <p:txBody>
          <a:bodyPr wrap="square">
            <a:spAutoFit/>
          </a:bodyPr>
          <a:lstStyle/>
          <a:p>
            <a:pPr marL="342900" fontAlgn="ctr">
              <a:buFont typeface="Arial" panose="020B0604020202020204" pitchFamily="34" charset="0"/>
              <a:buChar char="•"/>
            </a:pPr>
            <a:endParaRPr lang="it-IT" sz="900" dirty="0">
              <a:latin typeface="Calibri" panose="020F0502020204030204" pitchFamily="34" charset="0"/>
            </a:endParaRPr>
          </a:p>
        </p:txBody>
      </p:sp>
      <p:sp>
        <p:nvSpPr>
          <p:cNvPr id="2" name="Rectangle 1">
            <a:extLst>
              <a:ext uri="{FF2B5EF4-FFF2-40B4-BE49-F238E27FC236}">
                <a16:creationId xmlns:a16="http://schemas.microsoft.com/office/drawing/2014/main" id="{2CAE8751-C5C5-4121-A68E-064531D228AB}"/>
              </a:ext>
            </a:extLst>
          </p:cNvPr>
          <p:cNvSpPr/>
          <p:nvPr/>
        </p:nvSpPr>
        <p:spPr>
          <a:xfrm>
            <a:off x="756139" y="1074509"/>
            <a:ext cx="4607169" cy="4708981"/>
          </a:xfrm>
          <a:prstGeom prst="rect">
            <a:avLst/>
          </a:prstGeom>
        </p:spPr>
        <p:txBody>
          <a:bodyPr wrap="square">
            <a:spAutoFit/>
          </a:bodyPr>
          <a:lstStyle/>
          <a:p>
            <a:r>
              <a:rPr lang="it-IT" sz="1200" b="1" dirty="0"/>
              <a:t>Commutazione tramite memoria </a:t>
            </a:r>
          </a:p>
          <a:p>
            <a:r>
              <a:rPr lang="it-IT" sz="1200" dirty="0"/>
              <a:t>- configurazione delle porte come dispositivi input/output</a:t>
            </a:r>
          </a:p>
          <a:p>
            <a:r>
              <a:rPr lang="it-IT" sz="1200" dirty="0"/>
              <a:t>- interruzione al ricevimento del pacchetto</a:t>
            </a:r>
          </a:p>
          <a:p>
            <a:r>
              <a:rPr lang="it-IT" sz="1200" dirty="0"/>
              <a:t>- trasferimento del pacchetto nella memoria del processore</a:t>
            </a:r>
          </a:p>
          <a:p>
            <a:r>
              <a:rPr lang="it-IT" sz="1200" dirty="0"/>
              <a:t>- lettura dell'indirizzo di destinazione contenuto nell'header</a:t>
            </a:r>
          </a:p>
          <a:p>
            <a:r>
              <a:rPr lang="it-IT" sz="1200" dirty="0"/>
              <a:t>- copia del pacchetto nel buffer della porta di uscita </a:t>
            </a:r>
          </a:p>
          <a:p>
            <a:r>
              <a:rPr lang="it-IT" sz="1200" dirty="0"/>
              <a:t>- no trasferimento dei paccheti in contemporanea </a:t>
            </a:r>
          </a:p>
          <a:p>
            <a:endParaRPr lang="it-IT" sz="1200" dirty="0"/>
          </a:p>
          <a:p>
            <a:r>
              <a:rPr lang="it-IT" sz="1200" b="1" dirty="0"/>
              <a:t>Commutazione tramite bus </a:t>
            </a:r>
          </a:p>
          <a:p>
            <a:r>
              <a:rPr lang="it-IT" sz="1200" dirty="0"/>
              <a:t>- Non utilizza processore</a:t>
            </a:r>
          </a:p>
          <a:p>
            <a:r>
              <a:rPr lang="it-IT" sz="1200" dirty="0"/>
              <a:t>- la porta input trasferisce il pacchetto direttmente alla porta output </a:t>
            </a:r>
          </a:p>
          <a:p>
            <a:endParaRPr lang="it-IT" sz="1200" dirty="0"/>
          </a:p>
          <a:p>
            <a:r>
              <a:rPr lang="it-IT" sz="1200" dirty="0"/>
              <a:t>. l'header è preceduto dal numero che indica la porta di di destinazione </a:t>
            </a:r>
          </a:p>
          <a:p>
            <a:r>
              <a:rPr lang="it-IT" sz="1200" dirty="0"/>
              <a:t>. il bus è condiviso anche dalle altre porte </a:t>
            </a:r>
          </a:p>
          <a:p>
            <a:r>
              <a:rPr lang="it-IT" sz="1200" dirty="0"/>
              <a:t>. successivamente il label della porta di destinazione viene rimosso</a:t>
            </a:r>
          </a:p>
          <a:p>
            <a:r>
              <a:rPr lang="it-IT" sz="1200" dirty="0"/>
              <a:t>. la linea viene occupaa da un solo pacchetto alla volta</a:t>
            </a:r>
          </a:p>
          <a:p>
            <a:r>
              <a:rPr lang="it-IT" sz="1200" dirty="0"/>
              <a:t>. velocità dipende dalla velocità del bus</a:t>
            </a:r>
          </a:p>
          <a:p>
            <a:endParaRPr lang="it-IT" sz="1200" dirty="0"/>
          </a:p>
          <a:p>
            <a:r>
              <a:rPr lang="it-IT" sz="1200" b="1" dirty="0"/>
              <a:t>Commutazione tramite interconnessione delle porte </a:t>
            </a:r>
          </a:p>
          <a:p>
            <a:r>
              <a:rPr lang="it-IT" sz="1200" dirty="0"/>
              <a:t>- formato da ogni porta di input che collega le porte di output (crossbar switch)</a:t>
            </a:r>
          </a:p>
          <a:p>
            <a:r>
              <a:rPr lang="it-IT" sz="1200" dirty="0"/>
              <a:t>- l' incrocio viene azionato dal controllore del commutatore: aperto(scollegato) / chiuso(collegato)</a:t>
            </a:r>
          </a:p>
          <a:p>
            <a:r>
              <a:rPr lang="it-IT" sz="1200" dirty="0"/>
              <a:t>- trasferimento dei pacchetti in parallelo (in caso di contesa della porta uno dei pacchetti attende)</a:t>
            </a:r>
          </a:p>
        </p:txBody>
      </p:sp>
    </p:spTree>
    <p:extLst>
      <p:ext uri="{BB962C8B-B14F-4D97-AF65-F5344CB8AC3E}">
        <p14:creationId xmlns:p14="http://schemas.microsoft.com/office/powerpoint/2010/main" val="42132770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Circuit</Template>
  <TotalTime>2059</TotalTime>
  <Words>582</Words>
  <Application>Microsoft Office PowerPoint</Application>
  <PresentationFormat>Widescreen</PresentationFormat>
  <Paragraphs>82</Paragraphs>
  <Slides>12</Slides>
  <Notes>2</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Trebuchet MS</vt:lpstr>
      <vt:lpstr>Tw Cen MT</vt:lpstr>
      <vt:lpstr>Circuit</vt:lpstr>
      <vt:lpstr>Router </vt:lpstr>
      <vt:lpstr>DEFINIZIONE </vt:lpstr>
      <vt:lpstr>PowerPoint Presentation</vt:lpstr>
      <vt:lpstr>PowerPoint Presentation</vt:lpstr>
      <vt:lpstr>PowerPoint Presentation</vt:lpstr>
      <vt:lpstr>PowerPoint Presentation</vt:lpstr>
      <vt:lpstr>Processione dei dati </vt:lpstr>
      <vt:lpstr>PowerPoint Presentation</vt:lpstr>
      <vt:lpstr>PowerPoint Presentation</vt:lpstr>
      <vt:lpstr>Il problema delle code </vt:lpstr>
      <vt:lpstr>PowerPoint Presentation</vt:lpstr>
      <vt:lpstr>FINE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Router</dc:title>
  <dc:creator>Rivivi Industria</dc:creator>
  <cp:lastModifiedBy>Rivivi Industria</cp:lastModifiedBy>
  <cp:revision>40</cp:revision>
  <dcterms:created xsi:type="dcterms:W3CDTF">2018-02-01T10:24:04Z</dcterms:created>
  <dcterms:modified xsi:type="dcterms:W3CDTF">2018-02-05T11:27:55Z</dcterms:modified>
</cp:coreProperties>
</file>