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svg" ContentType="image/svg+xml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301" r:id="rId3"/>
    <p:sldId id="269" r:id="rId4"/>
    <p:sldId id="279" r:id="rId5"/>
    <p:sldId id="295" r:id="rId6"/>
    <p:sldId id="283" r:id="rId7"/>
    <p:sldId id="284" r:id="rId8"/>
    <p:sldId id="281" r:id="rId9"/>
    <p:sldId id="282" r:id="rId10"/>
    <p:sldId id="291" r:id="rId11"/>
    <p:sldId id="293" r:id="rId12"/>
    <p:sldId id="294" r:id="rId13"/>
    <p:sldId id="296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06D"/>
    <a:srgbClr val="E6E6E6"/>
    <a:srgbClr val="007E39"/>
    <a:srgbClr val="28D19E"/>
    <a:srgbClr val="A20000"/>
    <a:srgbClr val="FF0000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24" autoAdjust="0"/>
    <p:restoredTop sz="96357" autoAdjust="0"/>
  </p:normalViewPr>
  <p:slideViewPr>
    <p:cSldViewPr snapToGrid="0" snapToObjects="1">
      <p:cViewPr varScale="1">
        <p:scale>
          <a:sx n="91" d="100"/>
          <a:sy n="91" d="100"/>
        </p:scale>
        <p:origin x="784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5" Type="http://schemas.microsoft.com/office/2015/10/relationships/revisionInfo" Target="revisionInfo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528083-0BFF-472B-BD7C-C96905301A78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B03B1D67-11C4-4C36-ADCD-D5033F90986A}">
      <dgm:prSet phldrT="[Testo]"/>
      <dgm:spPr/>
      <dgm:t>
        <a:bodyPr/>
        <a:lstStyle/>
        <a:p>
          <a:r>
            <a:rPr lang="it-IT" dirty="0">
              <a:solidFill>
                <a:schemeClr val="bg1"/>
              </a:solidFill>
            </a:rPr>
            <a:t>Contro</a:t>
          </a:r>
        </a:p>
      </dgm:t>
    </dgm:pt>
    <dgm:pt modelId="{E08282D6-3B1E-4C5E-BD28-21CCB5645358}" type="parTrans" cxnId="{4597CEB4-FFD3-4681-B9A2-EDDECD2C03F9}">
      <dgm:prSet/>
      <dgm:spPr/>
      <dgm:t>
        <a:bodyPr/>
        <a:lstStyle/>
        <a:p>
          <a:endParaRPr lang="it-IT">
            <a:solidFill>
              <a:schemeClr val="bg1"/>
            </a:solidFill>
          </a:endParaRPr>
        </a:p>
      </dgm:t>
    </dgm:pt>
    <dgm:pt modelId="{E709DB95-3A31-472A-9780-A68E6D1F7F5D}" type="sibTrans" cxnId="{4597CEB4-FFD3-4681-B9A2-EDDECD2C03F9}">
      <dgm:prSet/>
      <dgm:spPr/>
      <dgm:t>
        <a:bodyPr/>
        <a:lstStyle/>
        <a:p>
          <a:endParaRPr lang="it-IT">
            <a:solidFill>
              <a:schemeClr val="bg1"/>
            </a:solidFill>
          </a:endParaRPr>
        </a:p>
      </dgm:t>
    </dgm:pt>
    <dgm:pt modelId="{3E18475F-B5FD-43DD-989E-B585D6D4A8E4}">
      <dgm:prSet phldrT="[Testo]"/>
      <dgm:spPr/>
      <dgm:t>
        <a:bodyPr/>
        <a:lstStyle/>
        <a:p>
          <a:r>
            <a:rPr lang="it-IT" dirty="0">
              <a:solidFill>
                <a:schemeClr val="bg1"/>
              </a:solidFill>
            </a:rPr>
            <a:t>Pro</a:t>
          </a:r>
        </a:p>
      </dgm:t>
    </dgm:pt>
    <dgm:pt modelId="{0CF1AD4C-434C-4315-B6B1-4B9BC541597B}" type="parTrans" cxnId="{561F9139-F59E-4CEB-94DB-736A8289ABBF}">
      <dgm:prSet/>
      <dgm:spPr/>
      <dgm:t>
        <a:bodyPr/>
        <a:lstStyle/>
        <a:p>
          <a:endParaRPr lang="it-IT"/>
        </a:p>
      </dgm:t>
    </dgm:pt>
    <dgm:pt modelId="{08CBDD29-411C-4FA4-B305-A25DC20928EF}" type="sibTrans" cxnId="{561F9139-F59E-4CEB-94DB-736A8289ABBF}">
      <dgm:prSet/>
      <dgm:spPr/>
      <dgm:t>
        <a:bodyPr/>
        <a:lstStyle/>
        <a:p>
          <a:endParaRPr lang="it-IT"/>
        </a:p>
      </dgm:t>
    </dgm:pt>
    <dgm:pt modelId="{F25D6CF7-BEA6-4E88-90CE-DEC70387DDB5}" type="pres">
      <dgm:prSet presAssocID="{4B528083-0BFF-472B-BD7C-C96905301A78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D4B7B931-0533-4847-8A2F-8B2DA51C46A0}" type="pres">
      <dgm:prSet presAssocID="{4B528083-0BFF-472B-BD7C-C96905301A78}" presName="divider" presStyleLbl="fgShp" presStyleIdx="0" presStyleCnt="1"/>
      <dgm:spPr/>
    </dgm:pt>
    <dgm:pt modelId="{16E92284-9D0B-4F5B-8775-425ED1E3C202}" type="pres">
      <dgm:prSet presAssocID="{B03B1D67-11C4-4C36-ADCD-D5033F90986A}" presName="downArrow" presStyleLbl="node1" presStyleIdx="0" presStyleCnt="2"/>
      <dgm:spPr>
        <a:solidFill>
          <a:srgbClr val="FF0000"/>
        </a:solidFill>
        <a:ln>
          <a:solidFill>
            <a:srgbClr val="C00000"/>
          </a:solidFill>
        </a:ln>
      </dgm:spPr>
    </dgm:pt>
    <dgm:pt modelId="{AB310555-EB75-4D55-842B-31544341C8E1}" type="pres">
      <dgm:prSet presAssocID="{B03B1D67-11C4-4C36-ADCD-D5033F90986A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D2DB3E9-DE67-4529-8034-85EF200CFB50}" type="pres">
      <dgm:prSet presAssocID="{3E18475F-B5FD-43DD-989E-B585D6D4A8E4}" presName="upArrow" presStyleLbl="node1" presStyleIdx="1" presStyleCnt="2"/>
      <dgm:spPr>
        <a:solidFill>
          <a:srgbClr val="00B050"/>
        </a:solidFill>
        <a:ln>
          <a:solidFill>
            <a:srgbClr val="007E39"/>
          </a:solidFill>
        </a:ln>
      </dgm:spPr>
    </dgm:pt>
    <dgm:pt modelId="{36EAA001-AFF4-412B-BC8C-FE779A1C8208}" type="pres">
      <dgm:prSet presAssocID="{3E18475F-B5FD-43DD-989E-B585D6D4A8E4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561F9139-F59E-4CEB-94DB-736A8289ABBF}" srcId="{4B528083-0BFF-472B-BD7C-C96905301A78}" destId="{3E18475F-B5FD-43DD-989E-B585D6D4A8E4}" srcOrd="1" destOrd="0" parTransId="{0CF1AD4C-434C-4315-B6B1-4B9BC541597B}" sibTransId="{08CBDD29-411C-4FA4-B305-A25DC20928EF}"/>
    <dgm:cxn modelId="{4597CEB4-FFD3-4681-B9A2-EDDECD2C03F9}" srcId="{4B528083-0BFF-472B-BD7C-C96905301A78}" destId="{B03B1D67-11C4-4C36-ADCD-D5033F90986A}" srcOrd="0" destOrd="0" parTransId="{E08282D6-3B1E-4C5E-BD28-21CCB5645358}" sibTransId="{E709DB95-3A31-472A-9780-A68E6D1F7F5D}"/>
    <dgm:cxn modelId="{B2D2A18D-69AD-4949-AB5E-93F21D6FE70F}" type="presOf" srcId="{4B528083-0BFF-472B-BD7C-C96905301A78}" destId="{F25D6CF7-BEA6-4E88-90CE-DEC70387DDB5}" srcOrd="0" destOrd="0" presId="urn:microsoft.com/office/officeart/2005/8/layout/arrow3"/>
    <dgm:cxn modelId="{A3EA0D94-0B87-4176-A782-8CFBA1DEB0D7}" type="presOf" srcId="{B03B1D67-11C4-4C36-ADCD-D5033F90986A}" destId="{AB310555-EB75-4D55-842B-31544341C8E1}" srcOrd="0" destOrd="0" presId="urn:microsoft.com/office/officeart/2005/8/layout/arrow3"/>
    <dgm:cxn modelId="{4A3E37BD-3E06-4DD8-8C0A-B1BB49F2D809}" type="presOf" srcId="{3E18475F-B5FD-43DD-989E-B585D6D4A8E4}" destId="{36EAA001-AFF4-412B-BC8C-FE779A1C8208}" srcOrd="0" destOrd="0" presId="urn:microsoft.com/office/officeart/2005/8/layout/arrow3"/>
    <dgm:cxn modelId="{CD955CC6-9B67-40A4-9D6D-0715A0F57928}" type="presParOf" srcId="{F25D6CF7-BEA6-4E88-90CE-DEC70387DDB5}" destId="{D4B7B931-0533-4847-8A2F-8B2DA51C46A0}" srcOrd="0" destOrd="0" presId="urn:microsoft.com/office/officeart/2005/8/layout/arrow3"/>
    <dgm:cxn modelId="{C4F2E831-F5CE-475E-98AE-1EE199B5761C}" type="presParOf" srcId="{F25D6CF7-BEA6-4E88-90CE-DEC70387DDB5}" destId="{16E92284-9D0B-4F5B-8775-425ED1E3C202}" srcOrd="1" destOrd="0" presId="urn:microsoft.com/office/officeart/2005/8/layout/arrow3"/>
    <dgm:cxn modelId="{3B2769C1-989B-452E-942E-04A0E43B439E}" type="presParOf" srcId="{F25D6CF7-BEA6-4E88-90CE-DEC70387DDB5}" destId="{AB310555-EB75-4D55-842B-31544341C8E1}" srcOrd="2" destOrd="0" presId="urn:microsoft.com/office/officeart/2005/8/layout/arrow3"/>
    <dgm:cxn modelId="{D77F8044-E064-4475-8B7F-F9871CD9B73B}" type="presParOf" srcId="{F25D6CF7-BEA6-4E88-90CE-DEC70387DDB5}" destId="{9D2DB3E9-DE67-4529-8034-85EF200CFB50}" srcOrd="3" destOrd="0" presId="urn:microsoft.com/office/officeart/2005/8/layout/arrow3"/>
    <dgm:cxn modelId="{DDEFEDB8-CB1A-4D72-B8E7-A7E104D08709}" type="presParOf" srcId="{F25D6CF7-BEA6-4E88-90CE-DEC70387DDB5}" destId="{36EAA001-AFF4-412B-BC8C-FE779A1C8208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B7B931-0533-4847-8A2F-8B2DA51C46A0}">
      <dsp:nvSpPr>
        <dsp:cNvPr id="0" name=""/>
        <dsp:cNvSpPr/>
      </dsp:nvSpPr>
      <dsp:spPr>
        <a:xfrm rot="21300000">
          <a:off x="19713" y="2174934"/>
          <a:ext cx="4181436" cy="634942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E92284-9D0B-4F5B-8775-425ED1E3C202}">
      <dsp:nvSpPr>
        <dsp:cNvPr id="0" name=""/>
        <dsp:cNvSpPr/>
      </dsp:nvSpPr>
      <dsp:spPr>
        <a:xfrm>
          <a:off x="506503" y="249240"/>
          <a:ext cx="1266259" cy="1993924"/>
        </a:xfrm>
        <a:prstGeom prst="downArrow">
          <a:avLst/>
        </a:prstGeom>
        <a:solidFill>
          <a:srgbClr val="FF0000"/>
        </a:solidFill>
        <a:ln w="15875" cap="rnd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310555-EB75-4D55-842B-31544341C8E1}">
      <dsp:nvSpPr>
        <dsp:cNvPr id="0" name=""/>
        <dsp:cNvSpPr/>
      </dsp:nvSpPr>
      <dsp:spPr>
        <a:xfrm>
          <a:off x="2237057" y="0"/>
          <a:ext cx="1350676" cy="20936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300" kern="1200" dirty="0">
              <a:solidFill>
                <a:schemeClr val="bg1"/>
              </a:solidFill>
            </a:rPr>
            <a:t>Contro</a:t>
          </a:r>
        </a:p>
      </dsp:txBody>
      <dsp:txXfrm>
        <a:off x="2237057" y="0"/>
        <a:ext cx="1350676" cy="2093621"/>
      </dsp:txXfrm>
    </dsp:sp>
    <dsp:sp modelId="{9D2DB3E9-DE67-4529-8034-85EF200CFB50}">
      <dsp:nvSpPr>
        <dsp:cNvPr id="0" name=""/>
        <dsp:cNvSpPr/>
      </dsp:nvSpPr>
      <dsp:spPr>
        <a:xfrm>
          <a:off x="2448101" y="2741646"/>
          <a:ext cx="1266259" cy="1993924"/>
        </a:xfrm>
        <a:prstGeom prst="upArrow">
          <a:avLst/>
        </a:prstGeom>
        <a:solidFill>
          <a:srgbClr val="00B050"/>
        </a:solidFill>
        <a:ln w="15875" cap="rnd" cmpd="sng" algn="ctr">
          <a:solidFill>
            <a:srgbClr val="007E3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EAA001-AFF4-412B-BC8C-FE779A1C8208}">
      <dsp:nvSpPr>
        <dsp:cNvPr id="0" name=""/>
        <dsp:cNvSpPr/>
      </dsp:nvSpPr>
      <dsp:spPr>
        <a:xfrm>
          <a:off x="633129" y="2891190"/>
          <a:ext cx="1350676" cy="20936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300" kern="1200" dirty="0">
              <a:solidFill>
                <a:schemeClr val="bg1"/>
              </a:solidFill>
            </a:rPr>
            <a:t>Pro</a:t>
          </a:r>
        </a:p>
      </dsp:txBody>
      <dsp:txXfrm>
        <a:off x="633129" y="2891190"/>
        <a:ext cx="1350676" cy="20936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BBF71-C076-0F4C-AF65-D56E2C42F296}" type="datetimeFigureOut">
              <a:rPr lang="it-IT" smtClean="0"/>
              <a:t>04/03/18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0DD198-68AC-0C42-913A-B740CEC668AD}" type="slidenum">
              <a:rPr lang="it-IT" smtClean="0"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63885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DD198-68AC-0C42-913A-B740CEC668AD}" type="slidenum">
              <a:rPr lang="it-IT" smtClean="0"/>
              <a:t>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454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smtClean="0"/>
              <a:pPr/>
              <a:t>3/4/18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pPr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it-IT" dirty="0"/>
              <a:t>Trascinare l'immagine su un segnaposto o fare clic sull'icona per aggiungerla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smtClean="0"/>
              <a:pPr/>
              <a:t>3/4/18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pPr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3/4/18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pPr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smtClean="0"/>
              <a:pPr/>
              <a:t>3/4/18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pPr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smtClean="0"/>
              <a:pPr/>
              <a:t>3/4/18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pPr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smtClean="0"/>
              <a:pPr/>
              <a:t>3/4/18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pPr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smtClean="0"/>
              <a:pPr/>
              <a:t>3/4/18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pPr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3/4/18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pPr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smtClean="0"/>
              <a:pPr/>
              <a:t>3/4/18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pPr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smtClean="0"/>
              <a:pPr/>
              <a:t>3/4/18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pPr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smtClean="0"/>
              <a:pPr/>
              <a:t>3/4/18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pPr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smtClean="0"/>
              <a:pPr/>
              <a:t>3/4/18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pPr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smtClean="0"/>
              <a:pPr/>
              <a:t>3/4/18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pPr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it-IT" dirty="0"/>
              <a:t>Trascinare l'immagine su un segnaposto o fare clic sull'icona per aggiungerla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smtClean="0"/>
              <a:pPr/>
              <a:t>3/4/18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/>
              <a:pPr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smtClean="0"/>
              <a:pPr/>
              <a:t>3/4/18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/>
              <a:pPr/>
              <a:t>‹n.›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11" Type="http://schemas.openxmlformats.org/officeDocument/2006/relationships/image" Target="../media/image14.svg"/><Relationship Id="rId12" Type="http://schemas.openxmlformats.org/officeDocument/2006/relationships/image" Target="../media/image14.png"/><Relationship Id="rId13" Type="http://schemas.openxmlformats.org/officeDocument/2006/relationships/image" Target="../media/image16.svg"/><Relationship Id="rId14" Type="http://schemas.openxmlformats.org/officeDocument/2006/relationships/image" Target="../media/image15.png"/><Relationship Id="rId15" Type="http://schemas.openxmlformats.org/officeDocument/2006/relationships/image" Target="../media/image18.sv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810001" y="0"/>
            <a:ext cx="10572000" cy="4886793"/>
          </a:xfrm>
        </p:spPr>
        <p:txBody>
          <a:bodyPr anchor="ctr"/>
          <a:lstStyle/>
          <a:p>
            <a:pPr algn="ctr"/>
            <a:r>
              <a:rPr lang="it-IT" sz="28700" dirty="0"/>
              <a:t>HUB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810001" y="4886793"/>
            <a:ext cx="10572000" cy="1971207"/>
          </a:xfrm>
        </p:spPr>
        <p:txBody>
          <a:bodyPr anchor="ctr">
            <a:normAutofit/>
          </a:bodyPr>
          <a:lstStyle/>
          <a:p>
            <a:pPr algn="ctr"/>
            <a:r>
              <a:rPr lang="it-IT" sz="2800" dirty="0"/>
              <a:t>Informatica | Pierpaolo Gatti</a:t>
            </a:r>
          </a:p>
        </p:txBody>
      </p:sp>
    </p:spTree>
    <p:extLst>
      <p:ext uri="{BB962C8B-B14F-4D97-AF65-F5344CB8AC3E}">
        <p14:creationId xmlns:p14="http://schemas.microsoft.com/office/powerpoint/2010/main" val="947501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ttangolo con angoli arrotondati 15">
            <a:extLst>
              <a:ext uri="{FF2B5EF4-FFF2-40B4-BE49-F238E27FC236}">
                <a16:creationId xmlns="" xmlns:a16="http://schemas.microsoft.com/office/drawing/2014/main" id="{2BE6A952-57DD-4495-B384-9ECB50C4F8DF}"/>
              </a:ext>
            </a:extLst>
          </p:cNvPr>
          <p:cNvSpPr/>
          <p:nvPr/>
        </p:nvSpPr>
        <p:spPr>
          <a:xfrm>
            <a:off x="3801008" y="2431671"/>
            <a:ext cx="4589993" cy="24978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400" dirty="0"/>
              <a:t>Applicazione</a:t>
            </a:r>
          </a:p>
        </p:txBody>
      </p:sp>
      <p:sp>
        <p:nvSpPr>
          <p:cNvPr id="17" name="Rettangolo con angoli arrotondati 16">
            <a:extLst>
              <a:ext uri="{FF2B5EF4-FFF2-40B4-BE49-F238E27FC236}">
                <a16:creationId xmlns="" xmlns:a16="http://schemas.microsoft.com/office/drawing/2014/main" id="{343CE353-6590-430E-B75C-FF41EF7E4D56}"/>
              </a:ext>
            </a:extLst>
          </p:cNvPr>
          <p:cNvSpPr/>
          <p:nvPr/>
        </p:nvSpPr>
        <p:spPr>
          <a:xfrm>
            <a:off x="3801008" y="2733809"/>
            <a:ext cx="4589993" cy="24978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400" dirty="0"/>
              <a:t>Presentazione</a:t>
            </a:r>
          </a:p>
        </p:txBody>
      </p:sp>
      <p:sp>
        <p:nvSpPr>
          <p:cNvPr id="18" name="Rettangolo con angoli arrotondati 17">
            <a:extLst>
              <a:ext uri="{FF2B5EF4-FFF2-40B4-BE49-F238E27FC236}">
                <a16:creationId xmlns="" xmlns:a16="http://schemas.microsoft.com/office/drawing/2014/main" id="{C9ED03F5-6993-41F9-B227-65BC7C5185CB}"/>
              </a:ext>
            </a:extLst>
          </p:cNvPr>
          <p:cNvSpPr/>
          <p:nvPr/>
        </p:nvSpPr>
        <p:spPr>
          <a:xfrm>
            <a:off x="3801007" y="3035947"/>
            <a:ext cx="4589993" cy="24978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400" dirty="0"/>
              <a:t>Sessione</a:t>
            </a:r>
          </a:p>
        </p:txBody>
      </p:sp>
      <p:sp>
        <p:nvSpPr>
          <p:cNvPr id="19" name="Rettangolo con angoli arrotondati 18">
            <a:extLst>
              <a:ext uri="{FF2B5EF4-FFF2-40B4-BE49-F238E27FC236}">
                <a16:creationId xmlns="" xmlns:a16="http://schemas.microsoft.com/office/drawing/2014/main" id="{328C8908-822E-406D-897D-2D1E38C554E1}"/>
              </a:ext>
            </a:extLst>
          </p:cNvPr>
          <p:cNvSpPr/>
          <p:nvPr/>
        </p:nvSpPr>
        <p:spPr>
          <a:xfrm>
            <a:off x="3801006" y="3335868"/>
            <a:ext cx="4589993" cy="24978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400" dirty="0"/>
              <a:t>Trasporto</a:t>
            </a:r>
          </a:p>
        </p:txBody>
      </p:sp>
      <p:sp>
        <p:nvSpPr>
          <p:cNvPr id="20" name="Rettangolo con angoli arrotondati 19">
            <a:extLst>
              <a:ext uri="{FF2B5EF4-FFF2-40B4-BE49-F238E27FC236}">
                <a16:creationId xmlns="" xmlns:a16="http://schemas.microsoft.com/office/drawing/2014/main" id="{BDAD9853-2C2D-4D53-8242-4CF428B32312}"/>
              </a:ext>
            </a:extLst>
          </p:cNvPr>
          <p:cNvSpPr/>
          <p:nvPr/>
        </p:nvSpPr>
        <p:spPr>
          <a:xfrm>
            <a:off x="3801005" y="3635789"/>
            <a:ext cx="4589993" cy="86440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3200" dirty="0"/>
              <a:t>Rete</a:t>
            </a:r>
          </a:p>
        </p:txBody>
      </p:sp>
      <p:sp>
        <p:nvSpPr>
          <p:cNvPr id="21" name="Rettangolo con angoli arrotondati 20">
            <a:extLst>
              <a:ext uri="{FF2B5EF4-FFF2-40B4-BE49-F238E27FC236}">
                <a16:creationId xmlns="" xmlns:a16="http://schemas.microsoft.com/office/drawing/2014/main" id="{BAA91EE8-F407-4518-BFF3-90DB6E322AAC}"/>
              </a:ext>
            </a:extLst>
          </p:cNvPr>
          <p:cNvSpPr/>
          <p:nvPr/>
        </p:nvSpPr>
        <p:spPr>
          <a:xfrm>
            <a:off x="3801004" y="4550328"/>
            <a:ext cx="4589993" cy="86440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3200" dirty="0"/>
              <a:t>Collegamento</a:t>
            </a:r>
          </a:p>
        </p:txBody>
      </p:sp>
      <p:sp>
        <p:nvSpPr>
          <p:cNvPr id="22" name="Rettangolo con angoli arrotondati 21">
            <a:extLst>
              <a:ext uri="{FF2B5EF4-FFF2-40B4-BE49-F238E27FC236}">
                <a16:creationId xmlns="" xmlns:a16="http://schemas.microsoft.com/office/drawing/2014/main" id="{7CE24108-47D1-4400-B663-5D499F9EDC4B}"/>
              </a:ext>
            </a:extLst>
          </p:cNvPr>
          <p:cNvSpPr/>
          <p:nvPr/>
        </p:nvSpPr>
        <p:spPr>
          <a:xfrm>
            <a:off x="3801008" y="5464867"/>
            <a:ext cx="4589993" cy="86440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3200" dirty="0"/>
              <a:t>Fisico</a:t>
            </a:r>
          </a:p>
        </p:txBody>
      </p:sp>
      <p:cxnSp>
        <p:nvCxnSpPr>
          <p:cNvPr id="30" name="Connettore 2 29">
            <a:extLst>
              <a:ext uri="{FF2B5EF4-FFF2-40B4-BE49-F238E27FC236}">
                <a16:creationId xmlns="" xmlns:a16="http://schemas.microsoft.com/office/drawing/2014/main" id="{53175888-DC2B-4AFF-809A-0B670A9AFFC7}"/>
              </a:ext>
            </a:extLst>
          </p:cNvPr>
          <p:cNvCxnSpPr>
            <a:cxnSpLocks/>
          </p:cNvCxnSpPr>
          <p:nvPr/>
        </p:nvCxnSpPr>
        <p:spPr>
          <a:xfrm flipH="1">
            <a:off x="8526929" y="4040659"/>
            <a:ext cx="666000" cy="0"/>
          </a:xfrm>
          <a:prstGeom prst="straightConnector1">
            <a:avLst/>
          </a:prstGeom>
          <a:ln w="38100" cap="flat" cmpd="sng" algn="ctr">
            <a:solidFill>
              <a:schemeClr val="accent4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1" name="Connettore 2 30">
            <a:extLst>
              <a:ext uri="{FF2B5EF4-FFF2-40B4-BE49-F238E27FC236}">
                <a16:creationId xmlns="" xmlns:a16="http://schemas.microsoft.com/office/drawing/2014/main" id="{AD10F2DA-692A-4EAE-A20B-408E977ECF57}"/>
              </a:ext>
            </a:extLst>
          </p:cNvPr>
          <p:cNvCxnSpPr>
            <a:cxnSpLocks/>
          </p:cNvCxnSpPr>
          <p:nvPr/>
        </p:nvCxnSpPr>
        <p:spPr>
          <a:xfrm flipH="1">
            <a:off x="8526924" y="4982529"/>
            <a:ext cx="666506" cy="0"/>
          </a:xfrm>
          <a:prstGeom prst="straightConnector1">
            <a:avLst/>
          </a:prstGeom>
          <a:ln w="38100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4" name="Connettore 2 33">
            <a:extLst>
              <a:ext uri="{FF2B5EF4-FFF2-40B4-BE49-F238E27FC236}">
                <a16:creationId xmlns="" xmlns:a16="http://schemas.microsoft.com/office/drawing/2014/main" id="{315B5104-6E97-4742-92A4-830D45D2E8D3}"/>
              </a:ext>
            </a:extLst>
          </p:cNvPr>
          <p:cNvCxnSpPr>
            <a:cxnSpLocks/>
          </p:cNvCxnSpPr>
          <p:nvPr/>
        </p:nvCxnSpPr>
        <p:spPr>
          <a:xfrm flipH="1">
            <a:off x="8526928" y="5897068"/>
            <a:ext cx="666000" cy="0"/>
          </a:xfrm>
          <a:prstGeom prst="straightConnector1">
            <a:avLst/>
          </a:prstGeom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6" name="Segnaposto testo 23">
            <a:extLst>
              <a:ext uri="{FF2B5EF4-FFF2-40B4-BE49-F238E27FC236}">
                <a16:creationId xmlns="" xmlns:a16="http://schemas.microsoft.com/office/drawing/2014/main" id="{E1426FCF-238A-4B86-9ABA-5D88320CABE2}"/>
              </a:ext>
            </a:extLst>
          </p:cNvPr>
          <p:cNvSpPr txBox="1">
            <a:spLocks/>
          </p:cNvSpPr>
          <p:nvPr/>
        </p:nvSpPr>
        <p:spPr>
          <a:xfrm>
            <a:off x="9192928" y="3731856"/>
            <a:ext cx="1965223" cy="617605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charset="2"/>
              <a:buNone/>
            </a:pPr>
            <a:r>
              <a:rPr lang="it-IT" sz="1400" dirty="0">
                <a:solidFill>
                  <a:schemeClr val="bg1"/>
                </a:solidFill>
              </a:rPr>
              <a:t>IP </a:t>
            </a:r>
            <a:r>
              <a:rPr lang="it-IT" sz="1400" dirty="0" err="1">
                <a:solidFill>
                  <a:schemeClr val="bg1"/>
                </a:solidFill>
              </a:rPr>
              <a:t>adresses</a:t>
            </a:r>
            <a:endParaRPr lang="it-IT" sz="1400" dirty="0">
              <a:solidFill>
                <a:schemeClr val="bg1"/>
              </a:solidFill>
            </a:endParaRPr>
          </a:p>
          <a:p>
            <a:pPr marL="0" indent="0">
              <a:buFont typeface="Wingdings 2" charset="2"/>
              <a:buNone/>
            </a:pPr>
            <a:r>
              <a:rPr lang="it-IT" sz="1400" dirty="0">
                <a:solidFill>
                  <a:schemeClr val="bg1"/>
                </a:solidFill>
              </a:rPr>
              <a:t>194.78.0.163</a:t>
            </a:r>
          </a:p>
        </p:txBody>
      </p:sp>
      <p:sp>
        <p:nvSpPr>
          <p:cNvPr id="51" name="Segnaposto testo 23">
            <a:extLst>
              <a:ext uri="{FF2B5EF4-FFF2-40B4-BE49-F238E27FC236}">
                <a16:creationId xmlns="" xmlns:a16="http://schemas.microsoft.com/office/drawing/2014/main" id="{560A97B3-4AE7-434E-B488-199AF009CA0E}"/>
              </a:ext>
            </a:extLst>
          </p:cNvPr>
          <p:cNvSpPr txBox="1">
            <a:spLocks/>
          </p:cNvSpPr>
          <p:nvPr/>
        </p:nvSpPr>
        <p:spPr>
          <a:xfrm>
            <a:off x="9192927" y="4673726"/>
            <a:ext cx="1965223" cy="617605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charset="2"/>
              <a:buNone/>
            </a:pPr>
            <a:r>
              <a:rPr lang="it-IT" sz="1400" dirty="0">
                <a:solidFill>
                  <a:schemeClr val="bg1"/>
                </a:solidFill>
              </a:rPr>
              <a:t>MAC </a:t>
            </a:r>
            <a:r>
              <a:rPr lang="it-IT" sz="1400" dirty="0" err="1">
                <a:solidFill>
                  <a:schemeClr val="bg1"/>
                </a:solidFill>
              </a:rPr>
              <a:t>adresses</a:t>
            </a:r>
            <a:endParaRPr lang="it-IT" sz="1400" dirty="0">
              <a:solidFill>
                <a:schemeClr val="bg1"/>
              </a:solidFill>
            </a:endParaRPr>
          </a:p>
          <a:p>
            <a:pPr marL="0" indent="0">
              <a:buFont typeface="Wingdings 2" charset="2"/>
              <a:buNone/>
            </a:pPr>
            <a:r>
              <a:rPr lang="it-IT" sz="1400" dirty="0">
                <a:solidFill>
                  <a:schemeClr val="bg1"/>
                </a:solidFill>
              </a:rPr>
              <a:t>00-01-42-13-31-C9</a:t>
            </a:r>
          </a:p>
        </p:txBody>
      </p:sp>
      <p:sp>
        <p:nvSpPr>
          <p:cNvPr id="52" name="Segnaposto testo 23">
            <a:extLst>
              <a:ext uri="{FF2B5EF4-FFF2-40B4-BE49-F238E27FC236}">
                <a16:creationId xmlns="" xmlns:a16="http://schemas.microsoft.com/office/drawing/2014/main" id="{7CFFD6A8-9813-4EF9-A311-B5C20186CC3B}"/>
              </a:ext>
            </a:extLst>
          </p:cNvPr>
          <p:cNvSpPr txBox="1">
            <a:spLocks/>
          </p:cNvSpPr>
          <p:nvPr/>
        </p:nvSpPr>
        <p:spPr>
          <a:xfrm>
            <a:off x="9193430" y="5588265"/>
            <a:ext cx="1965223" cy="617605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charset="2"/>
              <a:buNone/>
            </a:pPr>
            <a:r>
              <a:rPr lang="it-IT" sz="1400" dirty="0" err="1">
                <a:solidFill>
                  <a:schemeClr val="bg1"/>
                </a:solidFill>
              </a:rPr>
              <a:t>Raw</a:t>
            </a:r>
            <a:r>
              <a:rPr lang="it-IT" sz="1400" dirty="0">
                <a:solidFill>
                  <a:schemeClr val="bg1"/>
                </a:solidFill>
              </a:rPr>
              <a:t> data</a:t>
            </a:r>
          </a:p>
          <a:p>
            <a:pPr marL="0" indent="0">
              <a:buFont typeface="Wingdings 2" charset="2"/>
              <a:buNone/>
            </a:pPr>
            <a:r>
              <a:rPr lang="it-IT" sz="1400" dirty="0">
                <a:solidFill>
                  <a:schemeClr val="bg1"/>
                </a:solidFill>
              </a:rPr>
              <a:t>00110101011…</a:t>
            </a:r>
          </a:p>
        </p:txBody>
      </p:sp>
      <p:grpSp>
        <p:nvGrpSpPr>
          <p:cNvPr id="65" name="Gruppo 64">
            <a:extLst>
              <a:ext uri="{FF2B5EF4-FFF2-40B4-BE49-F238E27FC236}">
                <a16:creationId xmlns="" xmlns:a16="http://schemas.microsoft.com/office/drawing/2014/main" id="{0D142D85-4B11-4DAE-ABDB-038F39ED53E9}"/>
              </a:ext>
            </a:extLst>
          </p:cNvPr>
          <p:cNvGrpSpPr/>
          <p:nvPr/>
        </p:nvGrpSpPr>
        <p:grpSpPr>
          <a:xfrm>
            <a:off x="2003895" y="3759188"/>
            <a:ext cx="1661179" cy="617604"/>
            <a:chOff x="2003895" y="3759188"/>
            <a:chExt cx="1661179" cy="617604"/>
          </a:xfrm>
        </p:grpSpPr>
        <p:sp>
          <p:nvSpPr>
            <p:cNvPr id="53" name="Rettangolo con angoli arrotondati 52">
              <a:extLst>
                <a:ext uri="{FF2B5EF4-FFF2-40B4-BE49-F238E27FC236}">
                  <a16:creationId xmlns="" xmlns:a16="http://schemas.microsoft.com/office/drawing/2014/main" id="{C4A2354C-1391-4FFD-84ED-4804A48A274B}"/>
                </a:ext>
              </a:extLst>
            </p:cNvPr>
            <p:cNvSpPr/>
            <p:nvPr/>
          </p:nvSpPr>
          <p:spPr>
            <a:xfrm>
              <a:off x="2003895" y="3759188"/>
              <a:ext cx="1661179" cy="617604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6" name="Goccia 55">
              <a:extLst>
                <a:ext uri="{FF2B5EF4-FFF2-40B4-BE49-F238E27FC236}">
                  <a16:creationId xmlns="" xmlns:a16="http://schemas.microsoft.com/office/drawing/2014/main" id="{292E0D9E-B7F0-43BC-B7DB-AF2421EC5407}"/>
                </a:ext>
              </a:extLst>
            </p:cNvPr>
            <p:cNvSpPr/>
            <p:nvPr/>
          </p:nvSpPr>
          <p:spPr>
            <a:xfrm>
              <a:off x="3066717" y="3835443"/>
              <a:ext cx="477167" cy="477167"/>
            </a:xfrm>
            <a:prstGeom prst="teardrop">
              <a:avLst/>
            </a:prstGeom>
            <a:solidFill>
              <a:schemeClr val="tx1"/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it-IT" dirty="0">
                  <a:solidFill>
                    <a:schemeClr val="bg1"/>
                  </a:solidFill>
                </a:rPr>
                <a:t>R</a:t>
              </a:r>
            </a:p>
          </p:txBody>
        </p:sp>
        <p:sp>
          <p:nvSpPr>
            <p:cNvPr id="59" name="Rettangolo 58">
              <a:extLst>
                <a:ext uri="{FF2B5EF4-FFF2-40B4-BE49-F238E27FC236}">
                  <a16:creationId xmlns="" xmlns:a16="http://schemas.microsoft.com/office/drawing/2014/main" id="{CCD596A7-B0C6-4A37-9568-3F4C98428969}"/>
                </a:ext>
              </a:extLst>
            </p:cNvPr>
            <p:cNvSpPr/>
            <p:nvPr/>
          </p:nvSpPr>
          <p:spPr>
            <a:xfrm>
              <a:off x="2132163" y="3918350"/>
              <a:ext cx="533589" cy="12489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t-IT">
                <a:solidFill>
                  <a:schemeClr val="bg1"/>
                </a:solidFill>
              </a:endParaRPr>
            </a:p>
          </p:txBody>
        </p:sp>
        <p:sp>
          <p:nvSpPr>
            <p:cNvPr id="60" name="Rettangolo 59">
              <a:extLst>
                <a:ext uri="{FF2B5EF4-FFF2-40B4-BE49-F238E27FC236}">
                  <a16:creationId xmlns="" xmlns:a16="http://schemas.microsoft.com/office/drawing/2014/main" id="{025A2C91-7418-4A5A-8AF6-FD8E04F58D23}"/>
                </a:ext>
              </a:extLst>
            </p:cNvPr>
            <p:cNvSpPr/>
            <p:nvPr/>
          </p:nvSpPr>
          <p:spPr>
            <a:xfrm>
              <a:off x="2132163" y="4070750"/>
              <a:ext cx="533589" cy="12489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t-IT">
                <a:solidFill>
                  <a:schemeClr val="bg1"/>
                </a:solidFill>
              </a:endParaRPr>
            </a:p>
          </p:txBody>
        </p:sp>
      </p:grpSp>
      <p:grpSp>
        <p:nvGrpSpPr>
          <p:cNvPr id="66" name="Gruppo 65">
            <a:extLst>
              <a:ext uri="{FF2B5EF4-FFF2-40B4-BE49-F238E27FC236}">
                <a16:creationId xmlns="" xmlns:a16="http://schemas.microsoft.com/office/drawing/2014/main" id="{88551276-A275-4F57-B965-32FECC296CCA}"/>
              </a:ext>
            </a:extLst>
          </p:cNvPr>
          <p:cNvGrpSpPr/>
          <p:nvPr/>
        </p:nvGrpSpPr>
        <p:grpSpPr>
          <a:xfrm>
            <a:off x="2003893" y="4673726"/>
            <a:ext cx="1661179" cy="617604"/>
            <a:chOff x="2003893" y="4673726"/>
            <a:chExt cx="1661179" cy="617604"/>
          </a:xfrm>
        </p:grpSpPr>
        <p:sp>
          <p:nvSpPr>
            <p:cNvPr id="54" name="Rettangolo con angoli arrotondati 53">
              <a:extLst>
                <a:ext uri="{FF2B5EF4-FFF2-40B4-BE49-F238E27FC236}">
                  <a16:creationId xmlns="" xmlns:a16="http://schemas.microsoft.com/office/drawing/2014/main" id="{47F79610-55F1-4B76-88F5-E9F5318FCB1F}"/>
                </a:ext>
              </a:extLst>
            </p:cNvPr>
            <p:cNvSpPr/>
            <p:nvPr/>
          </p:nvSpPr>
          <p:spPr>
            <a:xfrm>
              <a:off x="2003893" y="4673726"/>
              <a:ext cx="1661179" cy="617604"/>
            </a:xfrm>
            <a:prstGeom prst="round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7" name="Goccia 56">
              <a:extLst>
                <a:ext uri="{FF2B5EF4-FFF2-40B4-BE49-F238E27FC236}">
                  <a16:creationId xmlns="" xmlns:a16="http://schemas.microsoft.com/office/drawing/2014/main" id="{8CF8D822-0E07-4B19-8BBC-8553B76CA016}"/>
                </a:ext>
              </a:extLst>
            </p:cNvPr>
            <p:cNvSpPr/>
            <p:nvPr/>
          </p:nvSpPr>
          <p:spPr>
            <a:xfrm>
              <a:off x="3070833" y="4743945"/>
              <a:ext cx="477167" cy="477167"/>
            </a:xfrm>
            <a:prstGeom prst="teardrop">
              <a:avLst/>
            </a:prstGeom>
            <a:solidFill>
              <a:schemeClr val="tx1"/>
            </a:solidFill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it-IT" dirty="0">
                  <a:solidFill>
                    <a:schemeClr val="bg1"/>
                  </a:solidFill>
                </a:rPr>
                <a:t>S</a:t>
              </a:r>
            </a:p>
          </p:txBody>
        </p:sp>
        <p:sp>
          <p:nvSpPr>
            <p:cNvPr id="61" name="Rettangolo 60">
              <a:extLst>
                <a:ext uri="{FF2B5EF4-FFF2-40B4-BE49-F238E27FC236}">
                  <a16:creationId xmlns="" xmlns:a16="http://schemas.microsoft.com/office/drawing/2014/main" id="{9F7CDB26-5360-4316-BA61-5E531DB54B0B}"/>
                </a:ext>
              </a:extLst>
            </p:cNvPr>
            <p:cNvSpPr/>
            <p:nvPr/>
          </p:nvSpPr>
          <p:spPr>
            <a:xfrm>
              <a:off x="2132163" y="4830129"/>
              <a:ext cx="533589" cy="12489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t-IT">
                <a:solidFill>
                  <a:schemeClr val="bg1"/>
                </a:solidFill>
              </a:endParaRPr>
            </a:p>
          </p:txBody>
        </p:sp>
        <p:sp>
          <p:nvSpPr>
            <p:cNvPr id="62" name="Rettangolo 61">
              <a:extLst>
                <a:ext uri="{FF2B5EF4-FFF2-40B4-BE49-F238E27FC236}">
                  <a16:creationId xmlns="" xmlns:a16="http://schemas.microsoft.com/office/drawing/2014/main" id="{D76CD645-6C05-4668-91E1-5D9034644C93}"/>
                </a:ext>
              </a:extLst>
            </p:cNvPr>
            <p:cNvSpPr/>
            <p:nvPr/>
          </p:nvSpPr>
          <p:spPr>
            <a:xfrm>
              <a:off x="2132163" y="4982529"/>
              <a:ext cx="533589" cy="12489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t-IT">
                <a:solidFill>
                  <a:schemeClr val="bg1"/>
                </a:solidFill>
              </a:endParaRPr>
            </a:p>
          </p:txBody>
        </p:sp>
      </p:grpSp>
      <p:grpSp>
        <p:nvGrpSpPr>
          <p:cNvPr id="67" name="Gruppo 66">
            <a:extLst>
              <a:ext uri="{FF2B5EF4-FFF2-40B4-BE49-F238E27FC236}">
                <a16:creationId xmlns="" xmlns:a16="http://schemas.microsoft.com/office/drawing/2014/main" id="{367E1FBA-B8F8-4B4A-8999-1AA276748AED}"/>
              </a:ext>
            </a:extLst>
          </p:cNvPr>
          <p:cNvGrpSpPr/>
          <p:nvPr/>
        </p:nvGrpSpPr>
        <p:grpSpPr>
          <a:xfrm>
            <a:off x="2003894" y="5588266"/>
            <a:ext cx="1661179" cy="617604"/>
            <a:chOff x="2003894" y="5588266"/>
            <a:chExt cx="1661179" cy="617604"/>
          </a:xfrm>
        </p:grpSpPr>
        <p:sp>
          <p:nvSpPr>
            <p:cNvPr id="55" name="Rettangolo con angoli arrotondati 54">
              <a:extLst>
                <a:ext uri="{FF2B5EF4-FFF2-40B4-BE49-F238E27FC236}">
                  <a16:creationId xmlns="" xmlns:a16="http://schemas.microsoft.com/office/drawing/2014/main" id="{9B9E3DC8-A13F-4A18-8E71-F17C467A9E3F}"/>
                </a:ext>
              </a:extLst>
            </p:cNvPr>
            <p:cNvSpPr/>
            <p:nvPr/>
          </p:nvSpPr>
          <p:spPr>
            <a:xfrm>
              <a:off x="2003894" y="5588266"/>
              <a:ext cx="1661179" cy="617604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8" name="Goccia 57">
              <a:extLst>
                <a:ext uri="{FF2B5EF4-FFF2-40B4-BE49-F238E27FC236}">
                  <a16:creationId xmlns="" xmlns:a16="http://schemas.microsoft.com/office/drawing/2014/main" id="{A77B0135-7A9E-4463-8A57-F9A28092215C}"/>
                </a:ext>
              </a:extLst>
            </p:cNvPr>
            <p:cNvSpPr/>
            <p:nvPr/>
          </p:nvSpPr>
          <p:spPr>
            <a:xfrm>
              <a:off x="3070833" y="5658483"/>
              <a:ext cx="477167" cy="477167"/>
            </a:xfrm>
            <a:prstGeom prst="teardrop">
              <a:avLst/>
            </a:prstGeom>
            <a:solidFill>
              <a:schemeClr val="tx1"/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it-IT" dirty="0">
                  <a:solidFill>
                    <a:schemeClr val="bg1"/>
                  </a:solidFill>
                </a:rPr>
                <a:t>H</a:t>
              </a:r>
            </a:p>
          </p:txBody>
        </p:sp>
        <p:sp>
          <p:nvSpPr>
            <p:cNvPr id="63" name="Rettangolo 62">
              <a:extLst>
                <a:ext uri="{FF2B5EF4-FFF2-40B4-BE49-F238E27FC236}">
                  <a16:creationId xmlns="" xmlns:a16="http://schemas.microsoft.com/office/drawing/2014/main" id="{7D6F03D7-50AB-49F8-9B50-987B820CC59A}"/>
                </a:ext>
              </a:extLst>
            </p:cNvPr>
            <p:cNvSpPr/>
            <p:nvPr/>
          </p:nvSpPr>
          <p:spPr>
            <a:xfrm>
              <a:off x="2132163" y="5744668"/>
              <a:ext cx="533589" cy="12489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t-IT">
                <a:solidFill>
                  <a:schemeClr val="bg1"/>
                </a:solidFill>
              </a:endParaRPr>
            </a:p>
          </p:txBody>
        </p:sp>
        <p:sp>
          <p:nvSpPr>
            <p:cNvPr id="64" name="Rettangolo 63">
              <a:extLst>
                <a:ext uri="{FF2B5EF4-FFF2-40B4-BE49-F238E27FC236}">
                  <a16:creationId xmlns="" xmlns:a16="http://schemas.microsoft.com/office/drawing/2014/main" id="{1258CCBB-C1DD-4372-A63A-ABA99F3E1D66}"/>
                </a:ext>
              </a:extLst>
            </p:cNvPr>
            <p:cNvSpPr/>
            <p:nvPr/>
          </p:nvSpPr>
          <p:spPr>
            <a:xfrm>
              <a:off x="2132163" y="5897068"/>
              <a:ext cx="533589" cy="12489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t-IT">
                <a:solidFill>
                  <a:schemeClr val="bg1"/>
                </a:solidFill>
              </a:endParaRPr>
            </a:p>
          </p:txBody>
        </p:sp>
      </p:grpSp>
      <p:grpSp>
        <p:nvGrpSpPr>
          <p:cNvPr id="68" name="Gruppo 67">
            <a:extLst>
              <a:ext uri="{FF2B5EF4-FFF2-40B4-BE49-F238E27FC236}">
                <a16:creationId xmlns="" xmlns:a16="http://schemas.microsoft.com/office/drawing/2014/main" id="{A51F5F90-6741-4C76-B559-769103FE6EDD}"/>
              </a:ext>
            </a:extLst>
          </p:cNvPr>
          <p:cNvGrpSpPr/>
          <p:nvPr/>
        </p:nvGrpSpPr>
        <p:grpSpPr>
          <a:xfrm>
            <a:off x="749078" y="631723"/>
            <a:ext cx="11079849" cy="617604"/>
            <a:chOff x="1043804" y="2160826"/>
            <a:chExt cx="10504562" cy="617604"/>
          </a:xfrm>
        </p:grpSpPr>
        <p:sp>
          <p:nvSpPr>
            <p:cNvPr id="79" name="Rettangolo 78">
              <a:extLst>
                <a:ext uri="{FF2B5EF4-FFF2-40B4-BE49-F238E27FC236}">
                  <a16:creationId xmlns="" xmlns:a16="http://schemas.microsoft.com/office/drawing/2014/main" id="{4AC88534-A7A4-42B8-8440-3C9A5E1BCEFB}"/>
                </a:ext>
              </a:extLst>
            </p:cNvPr>
            <p:cNvSpPr/>
            <p:nvPr/>
          </p:nvSpPr>
          <p:spPr>
            <a:xfrm>
              <a:off x="1043804" y="2160826"/>
              <a:ext cx="10504562" cy="617604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0" name="CasellaDiTesto 79">
              <a:extLst>
                <a:ext uri="{FF2B5EF4-FFF2-40B4-BE49-F238E27FC236}">
                  <a16:creationId xmlns="" xmlns:a16="http://schemas.microsoft.com/office/drawing/2014/main" id="{B209C251-05B4-4F6E-AEE0-A6AF028F648D}"/>
                </a:ext>
              </a:extLst>
            </p:cNvPr>
            <p:cNvSpPr txBox="1"/>
            <p:nvPr/>
          </p:nvSpPr>
          <p:spPr>
            <a:xfrm>
              <a:off x="1043804" y="2160826"/>
              <a:ext cx="10504562" cy="6176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90224" tIns="81280" rIns="81280" bIns="81280" numCol="1" spcCol="1270" anchor="ctr" anchorCtr="0">
              <a:noAutofit/>
            </a:bodyPr>
            <a:lstStyle/>
            <a:p>
              <a:pPr marL="0" lvl="0" indent="0" algn="l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3200" kern="1200" dirty="0"/>
                <a:t>Come funziona </a:t>
              </a:r>
              <a:r>
                <a:rPr lang="it-IT" sz="1800" kern="1200" dirty="0"/>
                <a:t>(topologia)</a:t>
              </a:r>
            </a:p>
          </p:txBody>
        </p:sp>
      </p:grpSp>
      <p:sp>
        <p:nvSpPr>
          <p:cNvPr id="81" name="Ovale 80">
            <a:extLst>
              <a:ext uri="{FF2B5EF4-FFF2-40B4-BE49-F238E27FC236}">
                <a16:creationId xmlns="" xmlns:a16="http://schemas.microsoft.com/office/drawing/2014/main" id="{8366E15B-9F41-4BF4-8157-E51C7589B41B}"/>
              </a:ext>
            </a:extLst>
          </p:cNvPr>
          <p:cNvSpPr/>
          <p:nvPr/>
        </p:nvSpPr>
        <p:spPr>
          <a:xfrm>
            <a:off x="363076" y="554522"/>
            <a:ext cx="772006" cy="772006"/>
          </a:xfrm>
          <a:prstGeom prst="ellipse">
            <a:avLst/>
          </a:prstGeom>
        </p:spPr>
        <p:style>
          <a:lnRef idx="1">
            <a:schemeClr val="accent4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82" name="Immagine 81">
            <a:extLst>
              <a:ext uri="{FF2B5EF4-FFF2-40B4-BE49-F238E27FC236}">
                <a16:creationId xmlns="" xmlns:a16="http://schemas.microsoft.com/office/drawing/2014/main" id="{30522A44-16F4-4E48-950D-ACBA78FE63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448" y="665358"/>
            <a:ext cx="549262" cy="550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1960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uppo 15">
            <a:extLst>
              <a:ext uri="{FF2B5EF4-FFF2-40B4-BE49-F238E27FC236}">
                <a16:creationId xmlns="" xmlns:a16="http://schemas.microsoft.com/office/drawing/2014/main" id="{B2F5436A-658E-4D9B-832F-FEC63362BD2A}"/>
              </a:ext>
            </a:extLst>
          </p:cNvPr>
          <p:cNvGrpSpPr/>
          <p:nvPr/>
        </p:nvGrpSpPr>
        <p:grpSpPr>
          <a:xfrm>
            <a:off x="363194" y="554522"/>
            <a:ext cx="11465614" cy="772006"/>
            <a:chOff x="379421" y="589475"/>
            <a:chExt cx="11465614" cy="772006"/>
          </a:xfrm>
        </p:grpSpPr>
        <p:grpSp>
          <p:nvGrpSpPr>
            <p:cNvPr id="4" name="Gruppo 3">
              <a:extLst>
                <a:ext uri="{FF2B5EF4-FFF2-40B4-BE49-F238E27FC236}">
                  <a16:creationId xmlns="" xmlns:a16="http://schemas.microsoft.com/office/drawing/2014/main" id="{6FC14371-39FC-4CF0-88DB-03FB67F1B111}"/>
                </a:ext>
              </a:extLst>
            </p:cNvPr>
            <p:cNvGrpSpPr/>
            <p:nvPr/>
          </p:nvGrpSpPr>
          <p:grpSpPr>
            <a:xfrm>
              <a:off x="765424" y="666676"/>
              <a:ext cx="11079611" cy="617604"/>
              <a:chOff x="907974" y="3086937"/>
              <a:chExt cx="10640391" cy="617604"/>
            </a:xfrm>
          </p:grpSpPr>
          <p:sp>
            <p:nvSpPr>
              <p:cNvPr id="7" name="Rettangolo 6">
                <a:extLst>
                  <a:ext uri="{FF2B5EF4-FFF2-40B4-BE49-F238E27FC236}">
                    <a16:creationId xmlns="" xmlns:a16="http://schemas.microsoft.com/office/drawing/2014/main" id="{6FBD7C99-7C7A-4EBC-9652-76FFFDE83904}"/>
                  </a:ext>
                </a:extLst>
              </p:cNvPr>
              <p:cNvSpPr/>
              <p:nvPr/>
            </p:nvSpPr>
            <p:spPr>
              <a:xfrm>
                <a:off x="907974" y="3086937"/>
                <a:ext cx="10640391" cy="617604"/>
              </a:xfrm>
              <a:prstGeom prst="rect">
                <a:avLst/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8" name="CasellaDiTesto 7">
                <a:extLst>
                  <a:ext uri="{FF2B5EF4-FFF2-40B4-BE49-F238E27FC236}">
                    <a16:creationId xmlns="" xmlns:a16="http://schemas.microsoft.com/office/drawing/2014/main" id="{503E14EA-B124-40A3-AEC1-27FA0EFBD25E}"/>
                  </a:ext>
                </a:extLst>
              </p:cNvPr>
              <p:cNvSpPr txBox="1"/>
              <p:nvPr/>
            </p:nvSpPr>
            <p:spPr>
              <a:xfrm>
                <a:off x="907974" y="3086937"/>
                <a:ext cx="10640391" cy="61760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90224" tIns="81280" rIns="81280" bIns="81280" numCol="1" spcCol="1270" anchor="ctr" anchorCtr="0">
                <a:noAutofit/>
              </a:bodyPr>
              <a:lstStyle/>
              <a:p>
                <a:pPr marL="0" lvl="0" indent="0" algn="l" defTabSz="1422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it-IT" sz="3200" kern="1200" dirty="0"/>
                  <a:t>Categorie</a:t>
                </a:r>
              </a:p>
            </p:txBody>
          </p:sp>
        </p:grpSp>
        <p:sp>
          <p:nvSpPr>
            <p:cNvPr id="5" name="Ovale 4">
              <a:extLst>
                <a:ext uri="{FF2B5EF4-FFF2-40B4-BE49-F238E27FC236}">
                  <a16:creationId xmlns="" xmlns:a16="http://schemas.microsoft.com/office/drawing/2014/main" id="{A807E662-BF48-44F9-AEEC-EC12B6440FC9}"/>
                </a:ext>
              </a:extLst>
            </p:cNvPr>
            <p:cNvSpPr/>
            <p:nvPr/>
          </p:nvSpPr>
          <p:spPr>
            <a:xfrm>
              <a:off x="379421" y="589475"/>
              <a:ext cx="772006" cy="772006"/>
            </a:xfrm>
            <a:prstGeom prst="ellipse">
              <a:avLst/>
            </a:prstGeom>
          </p:spPr>
          <p:style>
            <a:lnRef idx="1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pic>
          <p:nvPicPr>
            <p:cNvPr id="6" name="Immagine 5" descr="Immagine che contiene iPod&#10;&#10;Descrizione generata con affidabilità molto elevata">
              <a:extLst>
                <a:ext uri="{FF2B5EF4-FFF2-40B4-BE49-F238E27FC236}">
                  <a16:creationId xmlns="" xmlns:a16="http://schemas.microsoft.com/office/drawing/2014/main" id="{1E7D06FB-5C80-4D00-B3BC-B4A1EB1EF5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0000">
              <a:off x="520334" y="704808"/>
              <a:ext cx="538947" cy="540000"/>
            </a:xfrm>
            <a:prstGeom prst="rect">
              <a:avLst/>
            </a:prstGeom>
          </p:spPr>
        </p:pic>
      </p:grpSp>
      <p:grpSp>
        <p:nvGrpSpPr>
          <p:cNvPr id="19" name="Gruppo 18">
            <a:extLst>
              <a:ext uri="{FF2B5EF4-FFF2-40B4-BE49-F238E27FC236}">
                <a16:creationId xmlns="" xmlns:a16="http://schemas.microsoft.com/office/drawing/2014/main" id="{7E4A1D5E-F4DA-4B72-BDB9-6DCC567A19C5}"/>
              </a:ext>
            </a:extLst>
          </p:cNvPr>
          <p:cNvGrpSpPr/>
          <p:nvPr/>
        </p:nvGrpSpPr>
        <p:grpSpPr>
          <a:xfrm>
            <a:off x="466156" y="2540334"/>
            <a:ext cx="3442459" cy="3442459"/>
            <a:chOff x="1433420" y="2222074"/>
            <a:chExt cx="4202546" cy="4202546"/>
          </a:xfrm>
        </p:grpSpPr>
        <p:sp>
          <p:nvSpPr>
            <p:cNvPr id="2" name="Ovale 1">
              <a:extLst>
                <a:ext uri="{FF2B5EF4-FFF2-40B4-BE49-F238E27FC236}">
                  <a16:creationId xmlns="" xmlns:a16="http://schemas.microsoft.com/office/drawing/2014/main" id="{D039B5C4-8D60-44D0-9D13-B8D8B464D13C}"/>
                </a:ext>
              </a:extLst>
            </p:cNvPr>
            <p:cNvSpPr/>
            <p:nvPr/>
          </p:nvSpPr>
          <p:spPr>
            <a:xfrm>
              <a:off x="1433420" y="2222074"/>
              <a:ext cx="4202546" cy="420254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A2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400"/>
            </a:p>
          </p:txBody>
        </p:sp>
        <p:pic>
          <p:nvPicPr>
            <p:cNvPr id="18" name="Elemento grafico 17" descr="Lettore DVD">
              <a:extLst>
                <a:ext uri="{FF2B5EF4-FFF2-40B4-BE49-F238E27FC236}">
                  <a16:creationId xmlns="" xmlns:a16="http://schemas.microsoft.com/office/drawing/2014/main" id="{89062CAB-6B63-4B13-A270-4FBC70E609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=""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1812093" y="2600747"/>
              <a:ext cx="3445200" cy="3445200"/>
            </a:xfrm>
            <a:prstGeom prst="rect">
              <a:avLst/>
            </a:prstGeom>
            <a:effectLst/>
          </p:spPr>
        </p:pic>
        <p:sp>
          <p:nvSpPr>
            <p:cNvPr id="30" name="CasellaDiTesto 29">
              <a:extLst>
                <a:ext uri="{FF2B5EF4-FFF2-40B4-BE49-F238E27FC236}">
                  <a16:creationId xmlns="" xmlns:a16="http://schemas.microsoft.com/office/drawing/2014/main" id="{BF068597-27D6-4C6B-9CC9-C319ABECA8CC}"/>
                </a:ext>
              </a:extLst>
            </p:cNvPr>
            <p:cNvSpPr txBox="1"/>
            <p:nvPr/>
          </p:nvSpPr>
          <p:spPr>
            <a:xfrm>
              <a:off x="2361310" y="5170822"/>
              <a:ext cx="2346765" cy="5636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it-IT" sz="2400" dirty="0"/>
                <a:t>Passive HUB</a:t>
              </a:r>
            </a:p>
          </p:txBody>
        </p:sp>
      </p:grpSp>
      <p:grpSp>
        <p:nvGrpSpPr>
          <p:cNvPr id="3" name="Gruppo 2">
            <a:extLst>
              <a:ext uri="{FF2B5EF4-FFF2-40B4-BE49-F238E27FC236}">
                <a16:creationId xmlns="" xmlns:a16="http://schemas.microsoft.com/office/drawing/2014/main" id="{CD183316-A1E9-48B3-855E-97843DDB98B3}"/>
              </a:ext>
            </a:extLst>
          </p:cNvPr>
          <p:cNvGrpSpPr/>
          <p:nvPr/>
        </p:nvGrpSpPr>
        <p:grpSpPr>
          <a:xfrm>
            <a:off x="4374771" y="2540335"/>
            <a:ext cx="3442459" cy="3442459"/>
            <a:chOff x="6756402" y="2600036"/>
            <a:chExt cx="4202546" cy="4202546"/>
          </a:xfrm>
        </p:grpSpPr>
        <p:sp>
          <p:nvSpPr>
            <p:cNvPr id="23" name="Ovale 22">
              <a:extLst>
                <a:ext uri="{FF2B5EF4-FFF2-40B4-BE49-F238E27FC236}">
                  <a16:creationId xmlns="" xmlns:a16="http://schemas.microsoft.com/office/drawing/2014/main" id="{1FFAA77B-4845-4816-89E7-38C0AE46032A}"/>
                </a:ext>
              </a:extLst>
            </p:cNvPr>
            <p:cNvSpPr/>
            <p:nvPr/>
          </p:nvSpPr>
          <p:spPr>
            <a:xfrm>
              <a:off x="6756402" y="2600036"/>
              <a:ext cx="4202546" cy="4202546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7E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400"/>
            </a:p>
          </p:txBody>
        </p:sp>
        <p:pic>
          <p:nvPicPr>
            <p:cNvPr id="31" name="Elemento grafico 30" descr="Lettore DVD">
              <a:extLst>
                <a:ext uri="{FF2B5EF4-FFF2-40B4-BE49-F238E27FC236}">
                  <a16:creationId xmlns="" xmlns:a16="http://schemas.microsoft.com/office/drawing/2014/main" id="{490E9D01-E8A2-49BC-A547-8DD4CD00BAA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=""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7134363" y="2977997"/>
              <a:ext cx="3446622" cy="3446622"/>
            </a:xfrm>
            <a:prstGeom prst="rect">
              <a:avLst/>
            </a:prstGeom>
          </p:spPr>
        </p:pic>
        <p:sp>
          <p:nvSpPr>
            <p:cNvPr id="33" name="CasellaDiTesto 32">
              <a:extLst>
                <a:ext uri="{FF2B5EF4-FFF2-40B4-BE49-F238E27FC236}">
                  <a16:creationId xmlns="" xmlns:a16="http://schemas.microsoft.com/office/drawing/2014/main" id="{05F4EFD6-E777-48A7-8395-98CED46A61FD}"/>
                </a:ext>
              </a:extLst>
            </p:cNvPr>
            <p:cNvSpPr txBox="1"/>
            <p:nvPr/>
          </p:nvSpPr>
          <p:spPr>
            <a:xfrm>
              <a:off x="7746915" y="5548784"/>
              <a:ext cx="2221521" cy="5636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it-IT" sz="2400" dirty="0"/>
                <a:t>Active HUB</a:t>
              </a:r>
            </a:p>
          </p:txBody>
        </p:sp>
      </p:grpSp>
      <p:grpSp>
        <p:nvGrpSpPr>
          <p:cNvPr id="24" name="Gruppo 23">
            <a:extLst>
              <a:ext uri="{FF2B5EF4-FFF2-40B4-BE49-F238E27FC236}">
                <a16:creationId xmlns="" xmlns:a16="http://schemas.microsoft.com/office/drawing/2014/main" id="{1399E48C-DD89-4CEA-A210-53C87CB5E470}"/>
              </a:ext>
            </a:extLst>
          </p:cNvPr>
          <p:cNvGrpSpPr/>
          <p:nvPr/>
        </p:nvGrpSpPr>
        <p:grpSpPr>
          <a:xfrm>
            <a:off x="8283386" y="2540335"/>
            <a:ext cx="3442459" cy="3442459"/>
            <a:chOff x="6756402" y="2600036"/>
            <a:chExt cx="4202546" cy="4202546"/>
          </a:xfrm>
        </p:grpSpPr>
        <p:sp>
          <p:nvSpPr>
            <p:cNvPr id="25" name="Ovale 24">
              <a:extLst>
                <a:ext uri="{FF2B5EF4-FFF2-40B4-BE49-F238E27FC236}">
                  <a16:creationId xmlns="" xmlns:a16="http://schemas.microsoft.com/office/drawing/2014/main" id="{F69632A7-2F09-4F54-A6FC-42130C60203C}"/>
                </a:ext>
              </a:extLst>
            </p:cNvPr>
            <p:cNvSpPr/>
            <p:nvPr/>
          </p:nvSpPr>
          <p:spPr>
            <a:xfrm>
              <a:off x="6756402" y="2600036"/>
              <a:ext cx="4202546" cy="420254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400"/>
            </a:p>
          </p:txBody>
        </p:sp>
        <p:pic>
          <p:nvPicPr>
            <p:cNvPr id="26" name="Elemento grafico 25" descr="Lettore DVD">
              <a:extLst>
                <a:ext uri="{FF2B5EF4-FFF2-40B4-BE49-F238E27FC236}">
                  <a16:creationId xmlns="" xmlns:a16="http://schemas.microsoft.com/office/drawing/2014/main" id="{2A6B1A9E-A9D2-407C-8867-04DA8466EB6C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=""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7134363" y="2977997"/>
              <a:ext cx="3446622" cy="3446622"/>
            </a:xfrm>
            <a:prstGeom prst="rect">
              <a:avLst/>
            </a:prstGeom>
          </p:spPr>
        </p:pic>
        <p:sp>
          <p:nvSpPr>
            <p:cNvPr id="27" name="CasellaDiTesto 26">
              <a:extLst>
                <a:ext uri="{FF2B5EF4-FFF2-40B4-BE49-F238E27FC236}">
                  <a16:creationId xmlns="" xmlns:a16="http://schemas.microsoft.com/office/drawing/2014/main" id="{E66EFF3B-556C-4FDB-AB95-F5E7D321E751}"/>
                </a:ext>
              </a:extLst>
            </p:cNvPr>
            <p:cNvSpPr txBox="1"/>
            <p:nvPr/>
          </p:nvSpPr>
          <p:spPr>
            <a:xfrm>
              <a:off x="7753763" y="5548784"/>
              <a:ext cx="2207822" cy="5636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it-IT" sz="2400" dirty="0" err="1"/>
                <a:t>Hybrid</a:t>
              </a:r>
              <a:r>
                <a:rPr lang="it-IT" sz="2400" dirty="0"/>
                <a:t> HUB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21303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">
            <a:extLst>
              <a:ext uri="{FF2B5EF4-FFF2-40B4-BE49-F238E27FC236}">
                <a16:creationId xmlns="" xmlns:a16="http://schemas.microsoft.com/office/drawing/2014/main" id="{7D6D1CAA-C477-43F2-AFBF-99325D10FCB5}"/>
              </a:ext>
            </a:extLst>
          </p:cNvPr>
          <p:cNvGrpSpPr/>
          <p:nvPr/>
        </p:nvGrpSpPr>
        <p:grpSpPr>
          <a:xfrm>
            <a:off x="361525" y="554522"/>
            <a:ext cx="11468952" cy="772006"/>
            <a:chOff x="361524" y="6831850"/>
            <a:chExt cx="11468952" cy="772006"/>
          </a:xfrm>
        </p:grpSpPr>
        <p:grpSp>
          <p:nvGrpSpPr>
            <p:cNvPr id="4" name="Gruppo 3">
              <a:extLst>
                <a:ext uri="{FF2B5EF4-FFF2-40B4-BE49-F238E27FC236}">
                  <a16:creationId xmlns="" xmlns:a16="http://schemas.microsoft.com/office/drawing/2014/main" id="{AC3E5B8C-756E-41E2-9CB4-15DE203A5771}"/>
                </a:ext>
              </a:extLst>
            </p:cNvPr>
            <p:cNvGrpSpPr/>
            <p:nvPr/>
          </p:nvGrpSpPr>
          <p:grpSpPr>
            <a:xfrm>
              <a:off x="747527" y="6909051"/>
              <a:ext cx="11082949" cy="617604"/>
              <a:chOff x="465417" y="4013048"/>
              <a:chExt cx="11082949" cy="617604"/>
            </a:xfrm>
          </p:grpSpPr>
          <p:sp>
            <p:nvSpPr>
              <p:cNvPr id="7" name="Rettangolo 6">
                <a:extLst>
                  <a:ext uri="{FF2B5EF4-FFF2-40B4-BE49-F238E27FC236}">
                    <a16:creationId xmlns="" xmlns:a16="http://schemas.microsoft.com/office/drawing/2014/main" id="{BF3B6CA8-A53B-4017-AFE2-505C29896CAA}"/>
                  </a:ext>
                </a:extLst>
              </p:cNvPr>
              <p:cNvSpPr/>
              <p:nvPr/>
            </p:nvSpPr>
            <p:spPr>
              <a:xfrm>
                <a:off x="465417" y="4013048"/>
                <a:ext cx="11082949" cy="617604"/>
              </a:xfrm>
              <a:prstGeom prst="rect">
                <a:avLst/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6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6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8" name="CasellaDiTesto 7">
                <a:extLst>
                  <a:ext uri="{FF2B5EF4-FFF2-40B4-BE49-F238E27FC236}">
                    <a16:creationId xmlns="" xmlns:a16="http://schemas.microsoft.com/office/drawing/2014/main" id="{BE9E9736-1E15-4E6D-8E62-E2AD2C754C53}"/>
                  </a:ext>
                </a:extLst>
              </p:cNvPr>
              <p:cNvSpPr txBox="1"/>
              <p:nvPr/>
            </p:nvSpPr>
            <p:spPr>
              <a:xfrm>
                <a:off x="465417" y="4013048"/>
                <a:ext cx="11082949" cy="61760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90224" tIns="81280" rIns="81280" bIns="81280" numCol="1" spcCol="1270" anchor="ctr" anchorCtr="0">
                <a:noAutofit/>
              </a:bodyPr>
              <a:lstStyle/>
              <a:p>
                <a:pPr marL="0" lvl="0" indent="0" algn="l" defTabSz="1422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it-IT" sz="3200" kern="1200" dirty="0"/>
                  <a:t>Vantaggi e svantaggi</a:t>
                </a:r>
              </a:p>
            </p:txBody>
          </p:sp>
        </p:grpSp>
        <p:sp>
          <p:nvSpPr>
            <p:cNvPr id="5" name="Ovale 4">
              <a:extLst>
                <a:ext uri="{FF2B5EF4-FFF2-40B4-BE49-F238E27FC236}">
                  <a16:creationId xmlns="" xmlns:a16="http://schemas.microsoft.com/office/drawing/2014/main" id="{5BCA4FEC-A6AE-4695-B32A-5A0E9FD44D7A}"/>
                </a:ext>
              </a:extLst>
            </p:cNvPr>
            <p:cNvSpPr/>
            <p:nvPr/>
          </p:nvSpPr>
          <p:spPr>
            <a:xfrm>
              <a:off x="361524" y="6831850"/>
              <a:ext cx="772006" cy="772006"/>
            </a:xfrm>
            <a:prstGeom prst="ellipse">
              <a:avLst/>
            </a:prstGeom>
          </p:spPr>
          <p:style>
            <a:lnRef idx="1">
              <a:schemeClr val="accent6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pic>
          <p:nvPicPr>
            <p:cNvPr id="6" name="Immagine 5">
              <a:extLst>
                <a:ext uri="{FF2B5EF4-FFF2-40B4-BE49-F238E27FC236}">
                  <a16:creationId xmlns="" xmlns:a16="http://schemas.microsoft.com/office/drawing/2014/main" id="{8D4C63C9-FA8C-460A-94A8-DA548F7198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896" y="6972821"/>
              <a:ext cx="549262" cy="550335"/>
            </a:xfrm>
            <a:prstGeom prst="rect">
              <a:avLst/>
            </a:prstGeom>
          </p:spPr>
        </p:pic>
      </p:grpSp>
      <p:graphicFrame>
        <p:nvGraphicFramePr>
          <p:cNvPr id="27" name="Diagramma 26">
            <a:extLst>
              <a:ext uri="{FF2B5EF4-FFF2-40B4-BE49-F238E27FC236}">
                <a16:creationId xmlns="" xmlns:a16="http://schemas.microsoft.com/office/drawing/2014/main" id="{A50811C8-8F9B-4191-905F-900BA6CE8A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06853872"/>
              </p:ext>
            </p:extLst>
          </p:nvPr>
        </p:nvGraphicFramePr>
        <p:xfrm>
          <a:off x="-7889" y="1873188"/>
          <a:ext cx="4220864" cy="4984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8" name="Rettangolo con angoli arrotondati 27">
            <a:extLst>
              <a:ext uri="{FF2B5EF4-FFF2-40B4-BE49-F238E27FC236}">
                <a16:creationId xmlns="" xmlns:a16="http://schemas.microsoft.com/office/drawing/2014/main" id="{8F26B660-E042-491C-BCEE-7861FAEA3778}"/>
              </a:ext>
            </a:extLst>
          </p:cNvPr>
          <p:cNvSpPr/>
          <p:nvPr/>
        </p:nvSpPr>
        <p:spPr>
          <a:xfrm>
            <a:off x="4110361" y="2445197"/>
            <a:ext cx="7738012" cy="1562470"/>
          </a:xfrm>
          <a:prstGeom prst="roundRect">
            <a:avLst/>
          </a:prstGeom>
          <a:solidFill>
            <a:srgbClr val="FF0000"/>
          </a:solidFill>
          <a:ln w="15875" cap="rnd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Collisione dei pacchetti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Latenza nelle comunicazioni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Traffico non necessario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Obsoleto per gli standard odierni </a:t>
            </a:r>
            <a:r>
              <a:rPr lang="it-IT" sz="1200" i="1" dirty="0"/>
              <a:t>(standard IEEE 802.3)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Problemi di sicurezza</a:t>
            </a:r>
          </a:p>
        </p:txBody>
      </p:sp>
      <p:sp>
        <p:nvSpPr>
          <p:cNvPr id="29" name="Rettangolo con angoli arrotondati 28">
            <a:extLst>
              <a:ext uri="{FF2B5EF4-FFF2-40B4-BE49-F238E27FC236}">
                <a16:creationId xmlns="" xmlns:a16="http://schemas.microsoft.com/office/drawing/2014/main" id="{7BC64B76-56D5-44F2-9B5D-89D5685B891E}"/>
              </a:ext>
            </a:extLst>
          </p:cNvPr>
          <p:cNvSpPr/>
          <p:nvPr/>
        </p:nvSpPr>
        <p:spPr>
          <a:xfrm>
            <a:off x="4110021" y="4725659"/>
            <a:ext cx="7738012" cy="1562470"/>
          </a:xfrm>
          <a:prstGeom prst="roundRect">
            <a:avLst/>
          </a:prstGeom>
          <a:solidFill>
            <a:srgbClr val="00B050"/>
          </a:solidFill>
          <a:ln w="15875" cap="rnd" cmpd="sng" algn="ctr">
            <a:solidFill>
              <a:srgbClr val="007E39"/>
            </a:solidFill>
            <a:prstDash val="solid"/>
          </a:ln>
          <a:effectLst/>
        </p:spPr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Semplifica la creazione di una rete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Basso costo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Usato per analisi specifiche </a:t>
            </a:r>
            <a:r>
              <a:rPr lang="it-IT" sz="1200" i="1" dirty="0"/>
              <a:t>(es. analisi del traffico internet)</a:t>
            </a:r>
            <a:endParaRPr lang="it-IT" i="1" dirty="0"/>
          </a:p>
        </p:txBody>
      </p:sp>
      <p:sp>
        <p:nvSpPr>
          <p:cNvPr id="31" name="Parentesi graffa chiusa 30">
            <a:extLst>
              <a:ext uri="{FF2B5EF4-FFF2-40B4-BE49-F238E27FC236}">
                <a16:creationId xmlns="" xmlns:a16="http://schemas.microsoft.com/office/drawing/2014/main" id="{E445C0D7-8155-49B9-A1D9-2482399FEC9A}"/>
              </a:ext>
            </a:extLst>
          </p:cNvPr>
          <p:cNvSpPr/>
          <p:nvPr/>
        </p:nvSpPr>
        <p:spPr>
          <a:xfrm>
            <a:off x="7772935" y="2814511"/>
            <a:ext cx="266330" cy="488274"/>
          </a:xfrm>
          <a:prstGeom prst="rightBrace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CasellaDiTesto 31">
            <a:extLst>
              <a:ext uri="{FF2B5EF4-FFF2-40B4-BE49-F238E27FC236}">
                <a16:creationId xmlns="" xmlns:a16="http://schemas.microsoft.com/office/drawing/2014/main" id="{9694A637-E895-4C37-95D5-F4A7C3A07EE1}"/>
              </a:ext>
            </a:extLst>
          </p:cNvPr>
          <p:cNvSpPr txBox="1"/>
          <p:nvPr/>
        </p:nvSpPr>
        <p:spPr>
          <a:xfrm>
            <a:off x="8067805" y="2920148"/>
            <a:ext cx="22381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in caso di reti medio-grandi</a:t>
            </a:r>
          </a:p>
        </p:txBody>
      </p:sp>
    </p:spTree>
    <p:extLst>
      <p:ext uri="{BB962C8B-B14F-4D97-AF65-F5344CB8AC3E}">
        <p14:creationId xmlns:p14="http://schemas.microsoft.com/office/powerpoint/2010/main" val="514724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40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>
            <a:extLst>
              <a:ext uri="{FF2B5EF4-FFF2-40B4-BE49-F238E27FC236}">
                <a16:creationId xmlns="" xmlns:a16="http://schemas.microsoft.com/office/drawing/2014/main" id="{F8646DFC-EF81-45A1-B50C-7B36903DF1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0001" y="0"/>
            <a:ext cx="10572000" cy="4886793"/>
          </a:xfrm>
        </p:spPr>
        <p:txBody>
          <a:bodyPr anchor="ctr"/>
          <a:lstStyle/>
          <a:p>
            <a:pPr algn="ctr"/>
            <a:r>
              <a:rPr lang="it-IT" sz="28700"/>
              <a:t>FINE</a:t>
            </a:r>
            <a:endParaRPr lang="it-IT" sz="28700" dirty="0"/>
          </a:p>
        </p:txBody>
      </p:sp>
      <p:sp>
        <p:nvSpPr>
          <p:cNvPr id="6" name="Sottotitolo 2">
            <a:extLst>
              <a:ext uri="{FF2B5EF4-FFF2-40B4-BE49-F238E27FC236}">
                <a16:creationId xmlns="" xmlns:a16="http://schemas.microsoft.com/office/drawing/2014/main" id="{9BAAE142-5448-4A6F-8143-FE4258F4DC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0001" y="4886793"/>
            <a:ext cx="10572000" cy="1971207"/>
          </a:xfrm>
        </p:spPr>
        <p:txBody>
          <a:bodyPr anchor="ctr">
            <a:normAutofit/>
          </a:bodyPr>
          <a:lstStyle/>
          <a:p>
            <a:pPr algn="ctr"/>
            <a:r>
              <a:rPr lang="it-IT" sz="2800" dirty="0"/>
              <a:t>Informatica | Pierpaolo Gatti</a:t>
            </a:r>
          </a:p>
        </p:txBody>
      </p:sp>
    </p:spTree>
    <p:extLst>
      <p:ext uri="{BB962C8B-B14F-4D97-AF65-F5344CB8AC3E}">
        <p14:creationId xmlns:p14="http://schemas.microsoft.com/office/powerpoint/2010/main" val="2464668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it-IT" dirty="0"/>
              <a:t>MINDMAP</a:t>
            </a:r>
          </a:p>
        </p:txBody>
      </p:sp>
      <p:sp>
        <p:nvSpPr>
          <p:cNvPr id="23" name="Arco a tutto sesto 22">
            <a:extLst>
              <a:ext uri="{FF2B5EF4-FFF2-40B4-BE49-F238E27FC236}">
                <a16:creationId xmlns="" xmlns:a16="http://schemas.microsoft.com/office/drawing/2014/main" id="{5931AF79-D17C-419E-A384-4838F3DF020E}"/>
              </a:ext>
            </a:extLst>
          </p:cNvPr>
          <p:cNvSpPr/>
          <p:nvPr/>
        </p:nvSpPr>
        <p:spPr>
          <a:xfrm>
            <a:off x="-5321234" y="1094538"/>
            <a:ext cx="6649162" cy="6649162"/>
          </a:xfrm>
          <a:prstGeom prst="blockArc">
            <a:avLst>
              <a:gd name="adj1" fmla="val 18900000"/>
              <a:gd name="adj2" fmla="val 2700000"/>
              <a:gd name="adj3" fmla="val 325"/>
            </a:avLst>
          </a:prstGeom>
        </p:spPr>
        <p:style>
          <a:lnRef idx="1">
            <a:schemeClr val="accent2">
              <a:hueOff val="0"/>
              <a:satOff val="0"/>
              <a:lumOff val="0"/>
              <a:alphaOff val="0"/>
            </a:schemeClr>
          </a:lnRef>
          <a:fillRef idx="0">
            <a:schemeClr val="accent3">
              <a:tint val="9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6" name="Gruppo 5">
            <a:extLst>
              <a:ext uri="{FF2B5EF4-FFF2-40B4-BE49-F238E27FC236}">
                <a16:creationId xmlns="" xmlns:a16="http://schemas.microsoft.com/office/drawing/2014/main" id="{442EECF9-57DA-45CD-9641-24518EA1F510}"/>
              </a:ext>
            </a:extLst>
          </p:cNvPr>
          <p:cNvGrpSpPr/>
          <p:nvPr/>
        </p:nvGrpSpPr>
        <p:grpSpPr>
          <a:xfrm>
            <a:off x="939911" y="4033280"/>
            <a:ext cx="10890565" cy="772006"/>
            <a:chOff x="939911" y="3971134"/>
            <a:chExt cx="10890565" cy="772006"/>
          </a:xfrm>
        </p:grpSpPr>
        <p:grpSp>
          <p:nvGrpSpPr>
            <p:cNvPr id="29" name="Gruppo 28">
              <a:extLst>
                <a:ext uri="{FF2B5EF4-FFF2-40B4-BE49-F238E27FC236}">
                  <a16:creationId xmlns="" xmlns:a16="http://schemas.microsoft.com/office/drawing/2014/main" id="{3DF8955B-1900-4E15-8760-C7E274756B53}"/>
                </a:ext>
              </a:extLst>
            </p:cNvPr>
            <p:cNvGrpSpPr/>
            <p:nvPr/>
          </p:nvGrpSpPr>
          <p:grpSpPr>
            <a:xfrm>
              <a:off x="1325914" y="4048335"/>
              <a:ext cx="10504562" cy="617604"/>
              <a:chOff x="1043804" y="2160826"/>
              <a:chExt cx="10504562" cy="617604"/>
            </a:xfrm>
          </p:grpSpPr>
          <p:sp>
            <p:nvSpPr>
              <p:cNvPr id="39" name="Rettangolo 38">
                <a:extLst>
                  <a:ext uri="{FF2B5EF4-FFF2-40B4-BE49-F238E27FC236}">
                    <a16:creationId xmlns="" xmlns:a16="http://schemas.microsoft.com/office/drawing/2014/main" id="{EB573163-84AA-4A71-BCD2-5F39B2DDDA5F}"/>
                  </a:ext>
                </a:extLst>
              </p:cNvPr>
              <p:cNvSpPr/>
              <p:nvPr/>
            </p:nvSpPr>
            <p:spPr>
              <a:xfrm>
                <a:off x="1043804" y="2160826"/>
                <a:ext cx="10504562" cy="617604"/>
              </a:xfrm>
              <a:prstGeom prst="rect">
                <a:avLst/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0" name="CasellaDiTesto 39">
                <a:extLst>
                  <a:ext uri="{FF2B5EF4-FFF2-40B4-BE49-F238E27FC236}">
                    <a16:creationId xmlns="" xmlns:a16="http://schemas.microsoft.com/office/drawing/2014/main" id="{EDCE2AB9-41F4-4317-959D-FE522843BC35}"/>
                  </a:ext>
                </a:extLst>
              </p:cNvPr>
              <p:cNvSpPr txBox="1"/>
              <p:nvPr/>
            </p:nvSpPr>
            <p:spPr>
              <a:xfrm>
                <a:off x="1043804" y="2160826"/>
                <a:ext cx="10504562" cy="61760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90224" tIns="81280" rIns="81280" bIns="81280" numCol="1" spcCol="1270" anchor="ctr" anchorCtr="0">
                <a:noAutofit/>
              </a:bodyPr>
              <a:lstStyle/>
              <a:p>
                <a:pPr marL="0" lvl="0" indent="0" algn="l" defTabSz="1422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it-IT" sz="3200" kern="1200" dirty="0"/>
                  <a:t>Come funziona </a:t>
                </a:r>
                <a:r>
                  <a:rPr lang="it-IT" sz="1800" kern="1200" dirty="0"/>
                  <a:t>(topologia)</a:t>
                </a:r>
              </a:p>
            </p:txBody>
          </p:sp>
        </p:grpSp>
        <p:sp>
          <p:nvSpPr>
            <p:cNvPr id="30" name="Ovale 29">
              <a:extLst>
                <a:ext uri="{FF2B5EF4-FFF2-40B4-BE49-F238E27FC236}">
                  <a16:creationId xmlns="" xmlns:a16="http://schemas.microsoft.com/office/drawing/2014/main" id="{0F62CEF1-ACFD-4BDD-8D7A-D12B8725E9AC}"/>
                </a:ext>
              </a:extLst>
            </p:cNvPr>
            <p:cNvSpPr/>
            <p:nvPr/>
          </p:nvSpPr>
          <p:spPr>
            <a:xfrm>
              <a:off x="939911" y="3971134"/>
              <a:ext cx="772006" cy="772006"/>
            </a:xfrm>
            <a:prstGeom prst="ellipse">
              <a:avLst/>
            </a:prstGeom>
          </p:spPr>
          <p:style>
            <a:lnRef idx="1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pic>
          <p:nvPicPr>
            <p:cNvPr id="45" name="Immagine 44">
              <a:extLst>
                <a:ext uri="{FF2B5EF4-FFF2-40B4-BE49-F238E27FC236}">
                  <a16:creationId xmlns="" xmlns:a16="http://schemas.microsoft.com/office/drawing/2014/main" id="{DBA6EC73-E461-4115-A9AD-F858822EEB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1283" y="4081970"/>
              <a:ext cx="549262" cy="550335"/>
            </a:xfrm>
            <a:prstGeom prst="rect">
              <a:avLst/>
            </a:prstGeom>
          </p:spPr>
        </p:pic>
      </p:grpSp>
      <p:grpSp>
        <p:nvGrpSpPr>
          <p:cNvPr id="50" name="Gruppo 49">
            <a:extLst>
              <a:ext uri="{FF2B5EF4-FFF2-40B4-BE49-F238E27FC236}">
                <a16:creationId xmlns="" xmlns:a16="http://schemas.microsoft.com/office/drawing/2014/main" id="{796368DB-FD02-40B3-98C0-0222B60E16F8}"/>
              </a:ext>
            </a:extLst>
          </p:cNvPr>
          <p:cNvGrpSpPr/>
          <p:nvPr/>
        </p:nvGrpSpPr>
        <p:grpSpPr>
          <a:xfrm>
            <a:off x="361524" y="5885502"/>
            <a:ext cx="11468952" cy="772006"/>
            <a:chOff x="361524" y="5823356"/>
            <a:chExt cx="11468952" cy="772006"/>
          </a:xfrm>
        </p:grpSpPr>
        <p:grpSp>
          <p:nvGrpSpPr>
            <p:cNvPr id="33" name="Gruppo 32">
              <a:extLst>
                <a:ext uri="{FF2B5EF4-FFF2-40B4-BE49-F238E27FC236}">
                  <a16:creationId xmlns="" xmlns:a16="http://schemas.microsoft.com/office/drawing/2014/main" id="{E5CC491E-2732-486E-8DDD-EBFD18B43304}"/>
                </a:ext>
              </a:extLst>
            </p:cNvPr>
            <p:cNvGrpSpPr/>
            <p:nvPr/>
          </p:nvGrpSpPr>
          <p:grpSpPr>
            <a:xfrm>
              <a:off x="747527" y="5900557"/>
              <a:ext cx="11082949" cy="617604"/>
              <a:chOff x="465417" y="4013048"/>
              <a:chExt cx="11082949" cy="617604"/>
            </a:xfrm>
          </p:grpSpPr>
          <p:sp>
            <p:nvSpPr>
              <p:cNvPr id="35" name="Rettangolo 34">
                <a:extLst>
                  <a:ext uri="{FF2B5EF4-FFF2-40B4-BE49-F238E27FC236}">
                    <a16:creationId xmlns="" xmlns:a16="http://schemas.microsoft.com/office/drawing/2014/main" id="{1614C315-C965-4D21-86DF-D5B07DE6D79D}"/>
                  </a:ext>
                </a:extLst>
              </p:cNvPr>
              <p:cNvSpPr/>
              <p:nvPr/>
            </p:nvSpPr>
            <p:spPr>
              <a:xfrm>
                <a:off x="465417" y="4013048"/>
                <a:ext cx="11082949" cy="617604"/>
              </a:xfrm>
              <a:prstGeom prst="rect">
                <a:avLst/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6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6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6" name="CasellaDiTesto 35">
                <a:extLst>
                  <a:ext uri="{FF2B5EF4-FFF2-40B4-BE49-F238E27FC236}">
                    <a16:creationId xmlns="" xmlns:a16="http://schemas.microsoft.com/office/drawing/2014/main" id="{10BEF292-F032-4B78-BE02-AD1CEEF84165}"/>
                  </a:ext>
                </a:extLst>
              </p:cNvPr>
              <p:cNvSpPr txBox="1"/>
              <p:nvPr/>
            </p:nvSpPr>
            <p:spPr>
              <a:xfrm>
                <a:off x="465417" y="4013048"/>
                <a:ext cx="11082949" cy="61760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90224" tIns="81280" rIns="81280" bIns="81280" numCol="1" spcCol="1270" anchor="ctr" anchorCtr="0">
                <a:noAutofit/>
              </a:bodyPr>
              <a:lstStyle/>
              <a:p>
                <a:pPr marL="0" lvl="0" indent="0" algn="l" defTabSz="1422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it-IT" sz="3200" kern="1200" dirty="0"/>
                  <a:t>Vantaggi e svantaggi</a:t>
                </a:r>
              </a:p>
            </p:txBody>
          </p:sp>
        </p:grpSp>
        <p:sp>
          <p:nvSpPr>
            <p:cNvPr id="34" name="Ovale 33">
              <a:extLst>
                <a:ext uri="{FF2B5EF4-FFF2-40B4-BE49-F238E27FC236}">
                  <a16:creationId xmlns="" xmlns:a16="http://schemas.microsoft.com/office/drawing/2014/main" id="{0E7FAF10-0F59-429C-8970-802A6601652E}"/>
                </a:ext>
              </a:extLst>
            </p:cNvPr>
            <p:cNvSpPr/>
            <p:nvPr/>
          </p:nvSpPr>
          <p:spPr>
            <a:xfrm>
              <a:off x="361524" y="5823356"/>
              <a:ext cx="772006" cy="772006"/>
            </a:xfrm>
            <a:prstGeom prst="ellipse">
              <a:avLst/>
            </a:prstGeom>
          </p:spPr>
          <p:style>
            <a:lnRef idx="1">
              <a:schemeClr val="accent6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pic>
          <p:nvPicPr>
            <p:cNvPr id="46" name="Immagine 45">
              <a:extLst>
                <a:ext uri="{FF2B5EF4-FFF2-40B4-BE49-F238E27FC236}">
                  <a16:creationId xmlns="" xmlns:a16="http://schemas.microsoft.com/office/drawing/2014/main" id="{FF20BDD2-5DBF-43A1-9E8C-08526C2F1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896" y="5934192"/>
              <a:ext cx="549262" cy="550335"/>
            </a:xfrm>
            <a:prstGeom prst="rect">
              <a:avLst/>
            </a:prstGeom>
          </p:spPr>
        </p:pic>
      </p:grpSp>
      <p:grpSp>
        <p:nvGrpSpPr>
          <p:cNvPr id="5" name="Gruppo 4">
            <a:extLst>
              <a:ext uri="{FF2B5EF4-FFF2-40B4-BE49-F238E27FC236}">
                <a16:creationId xmlns="" xmlns:a16="http://schemas.microsoft.com/office/drawing/2014/main" id="{7D41525E-A9CD-459B-A28E-FDDBE80B8A46}"/>
              </a:ext>
            </a:extLst>
          </p:cNvPr>
          <p:cNvGrpSpPr/>
          <p:nvPr/>
        </p:nvGrpSpPr>
        <p:grpSpPr>
          <a:xfrm>
            <a:off x="809943" y="3125332"/>
            <a:ext cx="11020532" cy="772006"/>
            <a:chOff x="809943" y="3063186"/>
            <a:chExt cx="11020532" cy="772006"/>
          </a:xfrm>
        </p:grpSpPr>
        <p:grpSp>
          <p:nvGrpSpPr>
            <p:cNvPr id="26" name="Gruppo 25">
              <a:extLst>
                <a:ext uri="{FF2B5EF4-FFF2-40B4-BE49-F238E27FC236}">
                  <a16:creationId xmlns="" xmlns:a16="http://schemas.microsoft.com/office/drawing/2014/main" id="{321C02AE-6106-48F6-9F75-CC479B487453}"/>
                </a:ext>
              </a:extLst>
            </p:cNvPr>
            <p:cNvGrpSpPr/>
            <p:nvPr/>
          </p:nvGrpSpPr>
          <p:grpSpPr>
            <a:xfrm>
              <a:off x="1190084" y="3122224"/>
              <a:ext cx="10640391" cy="617604"/>
              <a:chOff x="907974" y="1234715"/>
              <a:chExt cx="10640391" cy="617604"/>
            </a:xfrm>
          </p:grpSpPr>
          <p:sp>
            <p:nvSpPr>
              <p:cNvPr id="41" name="Rettangolo 40">
                <a:extLst>
                  <a:ext uri="{FF2B5EF4-FFF2-40B4-BE49-F238E27FC236}">
                    <a16:creationId xmlns="" xmlns:a16="http://schemas.microsoft.com/office/drawing/2014/main" id="{3DB76329-6760-4B57-8310-E5A626E5FF65}"/>
                  </a:ext>
                </a:extLst>
              </p:cNvPr>
              <p:cNvSpPr/>
              <p:nvPr/>
            </p:nvSpPr>
            <p:spPr>
              <a:xfrm>
                <a:off x="907974" y="1234715"/>
                <a:ext cx="10640391" cy="617604"/>
              </a:xfrm>
              <a:prstGeom prst="rect">
                <a:avLst/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2" name="CasellaDiTesto 41">
                <a:extLst>
                  <a:ext uri="{FF2B5EF4-FFF2-40B4-BE49-F238E27FC236}">
                    <a16:creationId xmlns="" xmlns:a16="http://schemas.microsoft.com/office/drawing/2014/main" id="{C202BCDA-978A-4628-AD26-DA2FA3CB4A21}"/>
                  </a:ext>
                </a:extLst>
              </p:cNvPr>
              <p:cNvSpPr txBox="1"/>
              <p:nvPr/>
            </p:nvSpPr>
            <p:spPr>
              <a:xfrm>
                <a:off x="907974" y="1234715"/>
                <a:ext cx="10640391" cy="61760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90224" tIns="81280" rIns="81280" bIns="81280" numCol="1" spcCol="1270" anchor="ctr" anchorCtr="0">
                <a:noAutofit/>
              </a:bodyPr>
              <a:lstStyle/>
              <a:p>
                <a:pPr marL="0" lvl="0" indent="0" algn="l" defTabSz="1422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it-IT" sz="3200" kern="1200" dirty="0"/>
                  <a:t>A cosa serve</a:t>
                </a:r>
              </a:p>
            </p:txBody>
          </p:sp>
        </p:grpSp>
        <p:sp>
          <p:nvSpPr>
            <p:cNvPr id="27" name="Ovale 26">
              <a:extLst>
                <a:ext uri="{FF2B5EF4-FFF2-40B4-BE49-F238E27FC236}">
                  <a16:creationId xmlns="" xmlns:a16="http://schemas.microsoft.com/office/drawing/2014/main" id="{6BB96BD5-C2C0-4292-8140-7D07E6EAA1C4}"/>
                </a:ext>
              </a:extLst>
            </p:cNvPr>
            <p:cNvSpPr/>
            <p:nvPr/>
          </p:nvSpPr>
          <p:spPr>
            <a:xfrm>
              <a:off x="809943" y="3063186"/>
              <a:ext cx="772006" cy="772006"/>
            </a:xfrm>
            <a:prstGeom prst="ellipse">
              <a:avLst/>
            </a:prstGeom>
          </p:spPr>
          <p:style>
            <a:lnRef idx="1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pic>
          <p:nvPicPr>
            <p:cNvPr id="47" name="Immagine 46">
              <a:extLst>
                <a:ext uri="{FF2B5EF4-FFF2-40B4-BE49-F238E27FC236}">
                  <a16:creationId xmlns="" xmlns:a16="http://schemas.microsoft.com/office/drawing/2014/main" id="{90A915A0-4F78-42C5-AE48-0E5776E304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00000">
              <a:off x="921315" y="3174022"/>
              <a:ext cx="549262" cy="550335"/>
            </a:xfrm>
            <a:prstGeom prst="rect">
              <a:avLst/>
            </a:prstGeom>
          </p:spPr>
        </p:pic>
      </p:grpSp>
      <p:grpSp>
        <p:nvGrpSpPr>
          <p:cNvPr id="4" name="Gruppo 3">
            <a:extLst>
              <a:ext uri="{FF2B5EF4-FFF2-40B4-BE49-F238E27FC236}">
                <a16:creationId xmlns="" xmlns:a16="http://schemas.microsoft.com/office/drawing/2014/main" id="{C301704E-E1B1-484E-B2EC-75F871024D5F}"/>
              </a:ext>
            </a:extLst>
          </p:cNvPr>
          <p:cNvGrpSpPr/>
          <p:nvPr/>
        </p:nvGrpSpPr>
        <p:grpSpPr>
          <a:xfrm>
            <a:off x="361524" y="2181059"/>
            <a:ext cx="11468952" cy="772006"/>
            <a:chOff x="361524" y="2118913"/>
            <a:chExt cx="11468952" cy="772006"/>
          </a:xfrm>
        </p:grpSpPr>
        <p:grpSp>
          <p:nvGrpSpPr>
            <p:cNvPr id="24" name="Gruppo 23">
              <a:extLst>
                <a:ext uri="{FF2B5EF4-FFF2-40B4-BE49-F238E27FC236}">
                  <a16:creationId xmlns="" xmlns:a16="http://schemas.microsoft.com/office/drawing/2014/main" id="{765944C5-96CA-4055-B0C9-79980219826F}"/>
                </a:ext>
              </a:extLst>
            </p:cNvPr>
            <p:cNvGrpSpPr/>
            <p:nvPr/>
          </p:nvGrpSpPr>
          <p:grpSpPr>
            <a:xfrm>
              <a:off x="747527" y="2196113"/>
              <a:ext cx="11082949" cy="617604"/>
              <a:chOff x="465417" y="308604"/>
              <a:chExt cx="11082949" cy="617604"/>
            </a:xfrm>
          </p:grpSpPr>
          <p:sp>
            <p:nvSpPr>
              <p:cNvPr id="43" name="Rettangolo 42">
                <a:extLst>
                  <a:ext uri="{FF2B5EF4-FFF2-40B4-BE49-F238E27FC236}">
                    <a16:creationId xmlns="" xmlns:a16="http://schemas.microsoft.com/office/drawing/2014/main" id="{10D57F96-EF19-499F-8F9C-C3DE1E78A84D}"/>
                  </a:ext>
                </a:extLst>
              </p:cNvPr>
              <p:cNvSpPr/>
              <p:nvPr/>
            </p:nvSpPr>
            <p:spPr>
              <a:xfrm>
                <a:off x="465417" y="308604"/>
                <a:ext cx="11082949" cy="617604"/>
              </a:xfrm>
              <a:prstGeom prst="rect">
                <a:avLst/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4" name="CasellaDiTesto 43">
                <a:extLst>
                  <a:ext uri="{FF2B5EF4-FFF2-40B4-BE49-F238E27FC236}">
                    <a16:creationId xmlns="" xmlns:a16="http://schemas.microsoft.com/office/drawing/2014/main" id="{7D0C8147-F008-485E-8CF9-06E0C7CD0374}"/>
                  </a:ext>
                </a:extLst>
              </p:cNvPr>
              <p:cNvSpPr txBox="1"/>
              <p:nvPr/>
            </p:nvSpPr>
            <p:spPr>
              <a:xfrm>
                <a:off x="465417" y="308604"/>
                <a:ext cx="11082949" cy="61760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90224" tIns="81280" rIns="81280" bIns="81280" numCol="1" spcCol="1270" anchor="ctr" anchorCtr="0">
                <a:noAutofit/>
              </a:bodyPr>
              <a:lstStyle/>
              <a:p>
                <a:pPr marL="0" lvl="0" indent="0" algn="l" defTabSz="1422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it-IT" sz="3200" kern="1200" dirty="0"/>
                  <a:t>Cos’è</a:t>
                </a:r>
              </a:p>
            </p:txBody>
          </p:sp>
        </p:grpSp>
        <p:sp>
          <p:nvSpPr>
            <p:cNvPr id="25" name="Ovale 24">
              <a:extLst>
                <a:ext uri="{FF2B5EF4-FFF2-40B4-BE49-F238E27FC236}">
                  <a16:creationId xmlns="" xmlns:a16="http://schemas.microsoft.com/office/drawing/2014/main" id="{562B528D-369B-4498-A765-7AB793860282}"/>
                </a:ext>
              </a:extLst>
            </p:cNvPr>
            <p:cNvSpPr/>
            <p:nvPr/>
          </p:nvSpPr>
          <p:spPr>
            <a:xfrm>
              <a:off x="361524" y="2118913"/>
              <a:ext cx="772006" cy="772006"/>
            </a:xfrm>
            <a:prstGeom prst="ellipse">
              <a:avLst/>
            </a:prstGeom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pic>
          <p:nvPicPr>
            <p:cNvPr id="48" name="Immagine 47">
              <a:extLst>
                <a:ext uri="{FF2B5EF4-FFF2-40B4-BE49-F238E27FC236}">
                  <a16:creationId xmlns="" xmlns:a16="http://schemas.microsoft.com/office/drawing/2014/main" id="{C33DE3F3-2DE4-4DA9-B1CD-58E94B67EF1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735" y="2229588"/>
              <a:ext cx="549584" cy="550657"/>
            </a:xfrm>
            <a:prstGeom prst="rect">
              <a:avLst/>
            </a:prstGeom>
          </p:spPr>
        </p:pic>
      </p:grpSp>
      <p:grpSp>
        <p:nvGrpSpPr>
          <p:cNvPr id="7" name="Gruppo 6">
            <a:extLst>
              <a:ext uri="{FF2B5EF4-FFF2-40B4-BE49-F238E27FC236}">
                <a16:creationId xmlns="" xmlns:a16="http://schemas.microsoft.com/office/drawing/2014/main" id="{BB0C3C16-1D0B-4E33-BE28-4C20F1017363}"/>
              </a:ext>
            </a:extLst>
          </p:cNvPr>
          <p:cNvGrpSpPr/>
          <p:nvPr/>
        </p:nvGrpSpPr>
        <p:grpSpPr>
          <a:xfrm>
            <a:off x="804081" y="4959391"/>
            <a:ext cx="11026394" cy="772006"/>
            <a:chOff x="804081" y="4897245"/>
            <a:chExt cx="11026394" cy="772006"/>
          </a:xfrm>
        </p:grpSpPr>
        <p:grpSp>
          <p:nvGrpSpPr>
            <p:cNvPr id="31" name="Gruppo 30">
              <a:extLst>
                <a:ext uri="{FF2B5EF4-FFF2-40B4-BE49-F238E27FC236}">
                  <a16:creationId xmlns="" xmlns:a16="http://schemas.microsoft.com/office/drawing/2014/main" id="{2E285793-52E5-4A6C-B10E-11104BCF2BE6}"/>
                </a:ext>
              </a:extLst>
            </p:cNvPr>
            <p:cNvGrpSpPr/>
            <p:nvPr/>
          </p:nvGrpSpPr>
          <p:grpSpPr>
            <a:xfrm>
              <a:off x="1190084" y="4974446"/>
              <a:ext cx="10640391" cy="617604"/>
              <a:chOff x="907974" y="3086937"/>
              <a:chExt cx="10640391" cy="617604"/>
            </a:xfrm>
          </p:grpSpPr>
          <p:sp>
            <p:nvSpPr>
              <p:cNvPr id="37" name="Rettangolo 36">
                <a:extLst>
                  <a:ext uri="{FF2B5EF4-FFF2-40B4-BE49-F238E27FC236}">
                    <a16:creationId xmlns="" xmlns:a16="http://schemas.microsoft.com/office/drawing/2014/main" id="{389DA0A8-CB2B-44A5-A444-9573FBAFDA66}"/>
                  </a:ext>
                </a:extLst>
              </p:cNvPr>
              <p:cNvSpPr/>
              <p:nvPr/>
            </p:nvSpPr>
            <p:spPr>
              <a:xfrm>
                <a:off x="907974" y="3086937"/>
                <a:ext cx="10640391" cy="617604"/>
              </a:xfrm>
              <a:prstGeom prst="rect">
                <a:avLst/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8" name="CasellaDiTesto 37">
                <a:extLst>
                  <a:ext uri="{FF2B5EF4-FFF2-40B4-BE49-F238E27FC236}">
                    <a16:creationId xmlns="" xmlns:a16="http://schemas.microsoft.com/office/drawing/2014/main" id="{8AB44AB9-AC07-4F5C-8A7D-F8E2E3285A18}"/>
                  </a:ext>
                </a:extLst>
              </p:cNvPr>
              <p:cNvSpPr txBox="1"/>
              <p:nvPr/>
            </p:nvSpPr>
            <p:spPr>
              <a:xfrm>
                <a:off x="907974" y="3086937"/>
                <a:ext cx="10640391" cy="61760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90224" tIns="81280" rIns="81280" bIns="81280" numCol="1" spcCol="1270" anchor="ctr" anchorCtr="0">
                <a:noAutofit/>
              </a:bodyPr>
              <a:lstStyle/>
              <a:p>
                <a:pPr marL="0" lvl="0" indent="0" algn="l" defTabSz="1422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it-IT" sz="3200" kern="1200" dirty="0"/>
                  <a:t>Categorie</a:t>
                </a:r>
              </a:p>
            </p:txBody>
          </p:sp>
        </p:grpSp>
        <p:sp>
          <p:nvSpPr>
            <p:cNvPr id="32" name="Ovale 31">
              <a:extLst>
                <a:ext uri="{FF2B5EF4-FFF2-40B4-BE49-F238E27FC236}">
                  <a16:creationId xmlns="" xmlns:a16="http://schemas.microsoft.com/office/drawing/2014/main" id="{0D4470E3-526B-464A-A163-16ED8A75C1B5}"/>
                </a:ext>
              </a:extLst>
            </p:cNvPr>
            <p:cNvSpPr/>
            <p:nvPr/>
          </p:nvSpPr>
          <p:spPr>
            <a:xfrm>
              <a:off x="804081" y="4897245"/>
              <a:ext cx="772006" cy="772006"/>
            </a:xfrm>
            <a:prstGeom prst="ellipse">
              <a:avLst/>
            </a:prstGeom>
          </p:spPr>
          <p:style>
            <a:lnRef idx="1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pic>
          <p:nvPicPr>
            <p:cNvPr id="49" name="Immagine 48" descr="Immagine che contiene iPod&#10;&#10;Descrizione generata con affidabilità molto elevata">
              <a:extLst>
                <a:ext uri="{FF2B5EF4-FFF2-40B4-BE49-F238E27FC236}">
                  <a16:creationId xmlns="" xmlns:a16="http://schemas.microsoft.com/office/drawing/2014/main" id="{E2460EF5-4B71-43BD-89DD-045A90B8BB4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16200000">
              <a:off x="940439" y="5023435"/>
              <a:ext cx="538947" cy="540000"/>
            </a:xfrm>
            <a:prstGeom prst="rect">
              <a:avLst/>
            </a:prstGeom>
          </p:spPr>
        </p:pic>
      </p:grpSp>
      <p:sp>
        <p:nvSpPr>
          <p:cNvPr id="62" name="Rettangolo con angoli arrotondati 61">
            <a:extLst>
              <a:ext uri="{FF2B5EF4-FFF2-40B4-BE49-F238E27FC236}">
                <a16:creationId xmlns="" xmlns:a16="http://schemas.microsoft.com/office/drawing/2014/main" id="{8E37984C-DD98-4080-8AFB-4CD411194A05}"/>
              </a:ext>
            </a:extLst>
          </p:cNvPr>
          <p:cNvSpPr/>
          <p:nvPr/>
        </p:nvSpPr>
        <p:spPr>
          <a:xfrm>
            <a:off x="32798276" y="4712549"/>
            <a:ext cx="2628144" cy="5064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Rete</a:t>
            </a:r>
          </a:p>
        </p:txBody>
      </p:sp>
      <p:sp>
        <p:nvSpPr>
          <p:cNvPr id="63" name="Rettangolo con angoli arrotondati 62">
            <a:extLst>
              <a:ext uri="{FF2B5EF4-FFF2-40B4-BE49-F238E27FC236}">
                <a16:creationId xmlns="" xmlns:a16="http://schemas.microsoft.com/office/drawing/2014/main" id="{E6BCEB9D-32DA-434B-80CC-22E91D6A3D45}"/>
              </a:ext>
            </a:extLst>
          </p:cNvPr>
          <p:cNvSpPr/>
          <p:nvPr/>
        </p:nvSpPr>
        <p:spPr>
          <a:xfrm>
            <a:off x="36219904" y="5256546"/>
            <a:ext cx="2628144" cy="50648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Collegamento</a:t>
            </a:r>
          </a:p>
        </p:txBody>
      </p:sp>
      <p:sp>
        <p:nvSpPr>
          <p:cNvPr id="64" name="Rettangolo con angoli arrotondati 63">
            <a:extLst>
              <a:ext uri="{FF2B5EF4-FFF2-40B4-BE49-F238E27FC236}">
                <a16:creationId xmlns="" xmlns:a16="http://schemas.microsoft.com/office/drawing/2014/main" id="{80398FD2-8E7C-4A08-8B16-DBAA6AD58507}"/>
              </a:ext>
            </a:extLst>
          </p:cNvPr>
          <p:cNvSpPr/>
          <p:nvPr/>
        </p:nvSpPr>
        <p:spPr>
          <a:xfrm>
            <a:off x="41411338" y="5817125"/>
            <a:ext cx="2628144" cy="5064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Fisico</a:t>
            </a:r>
          </a:p>
        </p:txBody>
      </p:sp>
    </p:spTree>
    <p:extLst>
      <p:ext uri="{BB962C8B-B14F-4D97-AF65-F5344CB8AC3E}">
        <p14:creationId xmlns:p14="http://schemas.microsoft.com/office/powerpoint/2010/main" val="21936749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con angoli arrotondati 1">
            <a:extLst>
              <a:ext uri="{FF2B5EF4-FFF2-40B4-BE49-F238E27FC236}">
                <a16:creationId xmlns="" xmlns:a16="http://schemas.microsoft.com/office/drawing/2014/main" id="{E50A76BB-ED4D-4E90-A287-3E7B4C76D424}"/>
              </a:ext>
            </a:extLst>
          </p:cNvPr>
          <p:cNvSpPr/>
          <p:nvPr/>
        </p:nvSpPr>
        <p:spPr>
          <a:xfrm>
            <a:off x="9200849" y="2523578"/>
            <a:ext cx="2628144" cy="50648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Applicazione</a:t>
            </a:r>
          </a:p>
        </p:txBody>
      </p:sp>
      <p:sp>
        <p:nvSpPr>
          <p:cNvPr id="18" name="Rettangolo con angoli arrotondati 17">
            <a:extLst>
              <a:ext uri="{FF2B5EF4-FFF2-40B4-BE49-F238E27FC236}">
                <a16:creationId xmlns="" xmlns:a16="http://schemas.microsoft.com/office/drawing/2014/main" id="{D9A6BEC6-6209-4D9B-9EE7-C5C7F8ADD079}"/>
              </a:ext>
            </a:extLst>
          </p:cNvPr>
          <p:cNvSpPr/>
          <p:nvPr/>
        </p:nvSpPr>
        <p:spPr>
          <a:xfrm>
            <a:off x="9200849" y="3072854"/>
            <a:ext cx="2628144" cy="5064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Presentazione</a:t>
            </a:r>
          </a:p>
        </p:txBody>
      </p:sp>
      <p:sp>
        <p:nvSpPr>
          <p:cNvPr id="19" name="Rettangolo con angoli arrotondati 18">
            <a:extLst>
              <a:ext uri="{FF2B5EF4-FFF2-40B4-BE49-F238E27FC236}">
                <a16:creationId xmlns="" xmlns:a16="http://schemas.microsoft.com/office/drawing/2014/main" id="{C2EDCE28-817B-4CAE-8813-65353F6E9E68}"/>
              </a:ext>
            </a:extLst>
          </p:cNvPr>
          <p:cNvSpPr/>
          <p:nvPr/>
        </p:nvSpPr>
        <p:spPr>
          <a:xfrm>
            <a:off x="9200849" y="3616851"/>
            <a:ext cx="2628144" cy="50648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Sessione</a:t>
            </a:r>
          </a:p>
        </p:txBody>
      </p:sp>
      <p:sp>
        <p:nvSpPr>
          <p:cNvPr id="20" name="Rettangolo con angoli arrotondati 19">
            <a:extLst>
              <a:ext uri="{FF2B5EF4-FFF2-40B4-BE49-F238E27FC236}">
                <a16:creationId xmlns="" xmlns:a16="http://schemas.microsoft.com/office/drawing/2014/main" id="{513F521E-F083-41B6-8A7B-D967D88EBAF0}"/>
              </a:ext>
            </a:extLst>
          </p:cNvPr>
          <p:cNvSpPr/>
          <p:nvPr/>
        </p:nvSpPr>
        <p:spPr>
          <a:xfrm>
            <a:off x="9200849" y="4166127"/>
            <a:ext cx="2628144" cy="50648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Trasporto</a:t>
            </a:r>
          </a:p>
        </p:txBody>
      </p:sp>
      <p:sp>
        <p:nvSpPr>
          <p:cNvPr id="21" name="Rettangolo con angoli arrotondati 20">
            <a:extLst>
              <a:ext uri="{FF2B5EF4-FFF2-40B4-BE49-F238E27FC236}">
                <a16:creationId xmlns="" xmlns:a16="http://schemas.microsoft.com/office/drawing/2014/main" id="{EDEF3CA1-8474-4CBB-A84E-078B238B64C5}"/>
              </a:ext>
            </a:extLst>
          </p:cNvPr>
          <p:cNvSpPr/>
          <p:nvPr/>
        </p:nvSpPr>
        <p:spPr>
          <a:xfrm>
            <a:off x="9200850" y="4712549"/>
            <a:ext cx="2628144" cy="5064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Rete</a:t>
            </a:r>
          </a:p>
        </p:txBody>
      </p:sp>
      <p:sp>
        <p:nvSpPr>
          <p:cNvPr id="22" name="Rettangolo con angoli arrotondati 21">
            <a:extLst>
              <a:ext uri="{FF2B5EF4-FFF2-40B4-BE49-F238E27FC236}">
                <a16:creationId xmlns="" xmlns:a16="http://schemas.microsoft.com/office/drawing/2014/main" id="{837FE45B-DBE6-4BC4-A7FB-87E04CCE2776}"/>
              </a:ext>
            </a:extLst>
          </p:cNvPr>
          <p:cNvSpPr/>
          <p:nvPr/>
        </p:nvSpPr>
        <p:spPr>
          <a:xfrm>
            <a:off x="9200850" y="5256546"/>
            <a:ext cx="2628144" cy="50648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Collegamento</a:t>
            </a:r>
          </a:p>
        </p:txBody>
      </p:sp>
      <p:sp>
        <p:nvSpPr>
          <p:cNvPr id="23" name="Rettangolo con angoli arrotondati 22">
            <a:extLst>
              <a:ext uri="{FF2B5EF4-FFF2-40B4-BE49-F238E27FC236}">
                <a16:creationId xmlns="" xmlns:a16="http://schemas.microsoft.com/office/drawing/2014/main" id="{489A88CE-A8CD-42A5-A15B-1DC9FE76A993}"/>
              </a:ext>
            </a:extLst>
          </p:cNvPr>
          <p:cNvSpPr/>
          <p:nvPr/>
        </p:nvSpPr>
        <p:spPr>
          <a:xfrm>
            <a:off x="9200850" y="5817125"/>
            <a:ext cx="2628144" cy="5064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Fisico</a:t>
            </a:r>
          </a:p>
        </p:txBody>
      </p:sp>
      <p:sp>
        <p:nvSpPr>
          <p:cNvPr id="25" name="Rettangolo con angoli arrotondati 24">
            <a:extLst>
              <a:ext uri="{FF2B5EF4-FFF2-40B4-BE49-F238E27FC236}">
                <a16:creationId xmlns="" xmlns:a16="http://schemas.microsoft.com/office/drawing/2014/main" id="{0FCB8EE7-8AB3-4D51-BEC4-E8FDA6E91082}"/>
              </a:ext>
            </a:extLst>
          </p:cNvPr>
          <p:cNvSpPr/>
          <p:nvPr/>
        </p:nvSpPr>
        <p:spPr>
          <a:xfrm>
            <a:off x="6242187" y="5256546"/>
            <a:ext cx="2628144" cy="50648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Switch</a:t>
            </a:r>
          </a:p>
        </p:txBody>
      </p:sp>
      <p:sp>
        <p:nvSpPr>
          <p:cNvPr id="26" name="Rettangolo con angoli arrotondati 25">
            <a:extLst>
              <a:ext uri="{FF2B5EF4-FFF2-40B4-BE49-F238E27FC236}">
                <a16:creationId xmlns="" xmlns:a16="http://schemas.microsoft.com/office/drawing/2014/main" id="{DBCE482A-C5BF-49D5-BAF2-517CE718A3E6}"/>
              </a:ext>
            </a:extLst>
          </p:cNvPr>
          <p:cNvSpPr/>
          <p:nvPr/>
        </p:nvSpPr>
        <p:spPr>
          <a:xfrm>
            <a:off x="6242187" y="5814700"/>
            <a:ext cx="2628144" cy="50648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Hub</a:t>
            </a:r>
          </a:p>
        </p:txBody>
      </p:sp>
      <p:sp>
        <p:nvSpPr>
          <p:cNvPr id="27" name="Rettangolo con angoli arrotondati 26">
            <a:extLst>
              <a:ext uri="{FF2B5EF4-FFF2-40B4-BE49-F238E27FC236}">
                <a16:creationId xmlns="" xmlns:a16="http://schemas.microsoft.com/office/drawing/2014/main" id="{775D5DDB-4501-4EA1-A430-306E929BA457}"/>
              </a:ext>
            </a:extLst>
          </p:cNvPr>
          <p:cNvSpPr/>
          <p:nvPr/>
        </p:nvSpPr>
        <p:spPr>
          <a:xfrm>
            <a:off x="3302596" y="5814700"/>
            <a:ext cx="2628144" cy="5064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NIC</a:t>
            </a:r>
          </a:p>
        </p:txBody>
      </p:sp>
      <p:sp>
        <p:nvSpPr>
          <p:cNvPr id="28" name="Rettangolo con angoli arrotondati 27">
            <a:extLst>
              <a:ext uri="{FF2B5EF4-FFF2-40B4-BE49-F238E27FC236}">
                <a16:creationId xmlns="" xmlns:a16="http://schemas.microsoft.com/office/drawing/2014/main" id="{DF2A87D6-87C9-4FA8-9D6E-C22B01B3D653}"/>
              </a:ext>
            </a:extLst>
          </p:cNvPr>
          <p:cNvSpPr/>
          <p:nvPr/>
        </p:nvSpPr>
        <p:spPr>
          <a:xfrm>
            <a:off x="371883" y="5814700"/>
            <a:ext cx="2628144" cy="5064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UTP – Fibra connettori</a:t>
            </a:r>
          </a:p>
        </p:txBody>
      </p:sp>
      <p:grpSp>
        <p:nvGrpSpPr>
          <p:cNvPr id="70" name="Gruppo 69">
            <a:extLst>
              <a:ext uri="{FF2B5EF4-FFF2-40B4-BE49-F238E27FC236}">
                <a16:creationId xmlns="" xmlns:a16="http://schemas.microsoft.com/office/drawing/2014/main" id="{FD40FBE6-68C6-41C9-AB15-5DBA4269E721}"/>
              </a:ext>
            </a:extLst>
          </p:cNvPr>
          <p:cNvGrpSpPr/>
          <p:nvPr/>
        </p:nvGrpSpPr>
        <p:grpSpPr>
          <a:xfrm>
            <a:off x="361525" y="554522"/>
            <a:ext cx="11468952" cy="772006"/>
            <a:chOff x="361524" y="2118913"/>
            <a:chExt cx="11468952" cy="772006"/>
          </a:xfrm>
        </p:grpSpPr>
        <p:grpSp>
          <p:nvGrpSpPr>
            <p:cNvPr id="71" name="Gruppo 70">
              <a:extLst>
                <a:ext uri="{FF2B5EF4-FFF2-40B4-BE49-F238E27FC236}">
                  <a16:creationId xmlns="" xmlns:a16="http://schemas.microsoft.com/office/drawing/2014/main" id="{53963F42-AE0A-4003-952A-2E7CDE135047}"/>
                </a:ext>
              </a:extLst>
            </p:cNvPr>
            <p:cNvGrpSpPr/>
            <p:nvPr/>
          </p:nvGrpSpPr>
          <p:grpSpPr>
            <a:xfrm>
              <a:off x="747527" y="2196113"/>
              <a:ext cx="11082949" cy="617604"/>
              <a:chOff x="465417" y="308604"/>
              <a:chExt cx="11082949" cy="617604"/>
            </a:xfrm>
          </p:grpSpPr>
          <p:sp>
            <p:nvSpPr>
              <p:cNvPr id="74" name="Rettangolo 73">
                <a:extLst>
                  <a:ext uri="{FF2B5EF4-FFF2-40B4-BE49-F238E27FC236}">
                    <a16:creationId xmlns="" xmlns:a16="http://schemas.microsoft.com/office/drawing/2014/main" id="{DAB76736-EBD8-4898-ABD2-7F5FACFEC0F0}"/>
                  </a:ext>
                </a:extLst>
              </p:cNvPr>
              <p:cNvSpPr/>
              <p:nvPr/>
            </p:nvSpPr>
            <p:spPr>
              <a:xfrm>
                <a:off x="465417" y="308604"/>
                <a:ext cx="11082949" cy="617604"/>
              </a:xfrm>
              <a:prstGeom prst="rect">
                <a:avLst/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75" name="CasellaDiTesto 74">
                <a:extLst>
                  <a:ext uri="{FF2B5EF4-FFF2-40B4-BE49-F238E27FC236}">
                    <a16:creationId xmlns="" xmlns:a16="http://schemas.microsoft.com/office/drawing/2014/main" id="{92C52655-7545-4B14-92D9-39DD7396ECDC}"/>
                  </a:ext>
                </a:extLst>
              </p:cNvPr>
              <p:cNvSpPr txBox="1"/>
              <p:nvPr/>
            </p:nvSpPr>
            <p:spPr>
              <a:xfrm>
                <a:off x="465417" y="308604"/>
                <a:ext cx="11082949" cy="61760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90224" tIns="81280" rIns="81280" bIns="81280" numCol="1" spcCol="1270" anchor="ctr" anchorCtr="0">
                <a:noAutofit/>
              </a:bodyPr>
              <a:lstStyle/>
              <a:p>
                <a:pPr marL="0" lvl="0" indent="0" algn="l" defTabSz="1422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it-IT" sz="3200" kern="1200" dirty="0"/>
                  <a:t>Cos’è</a:t>
                </a:r>
              </a:p>
            </p:txBody>
          </p:sp>
        </p:grpSp>
        <p:sp>
          <p:nvSpPr>
            <p:cNvPr id="72" name="Ovale 71">
              <a:extLst>
                <a:ext uri="{FF2B5EF4-FFF2-40B4-BE49-F238E27FC236}">
                  <a16:creationId xmlns="" xmlns:a16="http://schemas.microsoft.com/office/drawing/2014/main" id="{39DF5306-9228-4BA9-B74E-AAE3F4F85586}"/>
                </a:ext>
              </a:extLst>
            </p:cNvPr>
            <p:cNvSpPr/>
            <p:nvPr/>
          </p:nvSpPr>
          <p:spPr>
            <a:xfrm>
              <a:off x="361524" y="2118913"/>
              <a:ext cx="772006" cy="772006"/>
            </a:xfrm>
            <a:prstGeom prst="ellipse">
              <a:avLst/>
            </a:prstGeom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pic>
          <p:nvPicPr>
            <p:cNvPr id="73" name="Immagine 72">
              <a:extLst>
                <a:ext uri="{FF2B5EF4-FFF2-40B4-BE49-F238E27FC236}">
                  <a16:creationId xmlns="" xmlns:a16="http://schemas.microsoft.com/office/drawing/2014/main" id="{B319E500-47E1-4182-A63C-6277FF409B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735" y="2229588"/>
              <a:ext cx="549584" cy="550657"/>
            </a:xfrm>
            <a:prstGeom prst="rect">
              <a:avLst/>
            </a:prstGeom>
          </p:spPr>
        </p:pic>
      </p:grpSp>
      <p:sp>
        <p:nvSpPr>
          <p:cNvPr id="5" name="Rettangolo con angoli arrotondati 4">
            <a:extLst>
              <a:ext uri="{FF2B5EF4-FFF2-40B4-BE49-F238E27FC236}">
                <a16:creationId xmlns="" xmlns:a16="http://schemas.microsoft.com/office/drawing/2014/main" id="{A34974C8-D5A9-4DDD-9D69-CF9ACE6D95C2}"/>
              </a:ext>
            </a:extLst>
          </p:cNvPr>
          <p:cNvSpPr/>
          <p:nvPr/>
        </p:nvSpPr>
        <p:spPr>
          <a:xfrm>
            <a:off x="1022158" y="2968116"/>
            <a:ext cx="7398527" cy="154729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400" dirty="0">
                <a:solidFill>
                  <a:schemeClr val="bg1"/>
                </a:solidFill>
              </a:rPr>
              <a:t>Nella </a:t>
            </a:r>
            <a:r>
              <a:rPr lang="it-IT" sz="4400" dirty="0" smtClean="0">
                <a:solidFill>
                  <a:schemeClr val="bg1"/>
                </a:solidFill>
              </a:rPr>
              <a:t>tecnologia </a:t>
            </a:r>
            <a:r>
              <a:rPr lang="it-IT" sz="4400" dirty="0">
                <a:solidFill>
                  <a:schemeClr val="bg1"/>
                </a:solidFill>
              </a:rPr>
              <a:t>delle reti informatiche un HUB è un concentratore.</a:t>
            </a:r>
          </a:p>
        </p:txBody>
      </p:sp>
    </p:spTree>
    <p:extLst>
      <p:ext uri="{BB962C8B-B14F-4D97-AF65-F5344CB8AC3E}">
        <p14:creationId xmlns:p14="http://schemas.microsoft.com/office/powerpoint/2010/main" val="1140318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ruppo 86">
            <a:extLst>
              <a:ext uri="{FF2B5EF4-FFF2-40B4-BE49-F238E27FC236}">
                <a16:creationId xmlns="" xmlns:a16="http://schemas.microsoft.com/office/drawing/2014/main" id="{4940A9B7-6FC2-4D28-9A1F-5C7BF2B9427B}"/>
              </a:ext>
            </a:extLst>
          </p:cNvPr>
          <p:cNvGrpSpPr/>
          <p:nvPr/>
        </p:nvGrpSpPr>
        <p:grpSpPr>
          <a:xfrm>
            <a:off x="744597" y="613560"/>
            <a:ext cx="11082949" cy="617604"/>
            <a:chOff x="907974" y="1234715"/>
            <a:chExt cx="10640391" cy="617604"/>
          </a:xfrm>
        </p:grpSpPr>
        <p:sp>
          <p:nvSpPr>
            <p:cNvPr id="90" name="Rettangolo 89">
              <a:extLst>
                <a:ext uri="{FF2B5EF4-FFF2-40B4-BE49-F238E27FC236}">
                  <a16:creationId xmlns="" xmlns:a16="http://schemas.microsoft.com/office/drawing/2014/main" id="{0B23F62B-CA23-4D6F-9BEC-3C91B76BC4AD}"/>
                </a:ext>
              </a:extLst>
            </p:cNvPr>
            <p:cNvSpPr/>
            <p:nvPr/>
          </p:nvSpPr>
          <p:spPr>
            <a:xfrm>
              <a:off x="907974" y="1234715"/>
              <a:ext cx="10640391" cy="617604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1" name="CasellaDiTesto 90">
              <a:extLst>
                <a:ext uri="{FF2B5EF4-FFF2-40B4-BE49-F238E27FC236}">
                  <a16:creationId xmlns="" xmlns:a16="http://schemas.microsoft.com/office/drawing/2014/main" id="{E9B0C7C2-ADDA-41D7-8AD1-213AF0230D3A}"/>
                </a:ext>
              </a:extLst>
            </p:cNvPr>
            <p:cNvSpPr txBox="1"/>
            <p:nvPr/>
          </p:nvSpPr>
          <p:spPr>
            <a:xfrm>
              <a:off x="907974" y="1234715"/>
              <a:ext cx="10640391" cy="6176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90224" tIns="81280" rIns="81280" bIns="81280" numCol="1" spcCol="1270" anchor="ctr" anchorCtr="0">
              <a:noAutofit/>
            </a:bodyPr>
            <a:lstStyle/>
            <a:p>
              <a:pPr marL="0" lvl="0" indent="0" algn="l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3200" kern="1200" dirty="0"/>
                <a:t>A cosa serve</a:t>
              </a:r>
            </a:p>
          </p:txBody>
        </p:sp>
      </p:grpSp>
      <p:sp>
        <p:nvSpPr>
          <p:cNvPr id="88" name="Ovale 87">
            <a:extLst>
              <a:ext uri="{FF2B5EF4-FFF2-40B4-BE49-F238E27FC236}">
                <a16:creationId xmlns="" xmlns:a16="http://schemas.microsoft.com/office/drawing/2014/main" id="{329EAFF1-E9EF-493F-A399-FC8BD1F03DC4}"/>
              </a:ext>
            </a:extLst>
          </p:cNvPr>
          <p:cNvSpPr/>
          <p:nvPr/>
        </p:nvSpPr>
        <p:spPr>
          <a:xfrm>
            <a:off x="364456" y="554522"/>
            <a:ext cx="772006" cy="772006"/>
          </a:xfrm>
          <a:prstGeom prst="ellipse">
            <a:avLst/>
          </a:prstGeom>
        </p:spPr>
        <p:style>
          <a:lnRef idx="1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89" name="Immagine 88">
            <a:extLst>
              <a:ext uri="{FF2B5EF4-FFF2-40B4-BE49-F238E27FC236}">
                <a16:creationId xmlns="" xmlns:a16="http://schemas.microsoft.com/office/drawing/2014/main" id="{228121F0-747D-4C0F-9BD9-C327460813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00000">
            <a:off x="475828" y="665358"/>
            <a:ext cx="549262" cy="550335"/>
          </a:xfrm>
          <a:prstGeom prst="rect">
            <a:avLst/>
          </a:prstGeom>
        </p:spPr>
      </p:pic>
      <p:grpSp>
        <p:nvGrpSpPr>
          <p:cNvPr id="44" name="Gruppo 43">
            <a:extLst>
              <a:ext uri="{FF2B5EF4-FFF2-40B4-BE49-F238E27FC236}">
                <a16:creationId xmlns="" xmlns:a16="http://schemas.microsoft.com/office/drawing/2014/main" id="{00D6A1E0-A5BC-453B-ADAF-ADF00708901A}"/>
              </a:ext>
            </a:extLst>
          </p:cNvPr>
          <p:cNvGrpSpPr/>
          <p:nvPr/>
        </p:nvGrpSpPr>
        <p:grpSpPr>
          <a:xfrm>
            <a:off x="1888676" y="2119511"/>
            <a:ext cx="8414648" cy="4810832"/>
            <a:chOff x="1741411" y="1357870"/>
            <a:chExt cx="8709179" cy="4979222"/>
          </a:xfrm>
        </p:grpSpPr>
        <p:pic>
          <p:nvPicPr>
            <p:cNvPr id="45" name="Immagine 44">
              <a:extLst>
                <a:ext uri="{FF2B5EF4-FFF2-40B4-BE49-F238E27FC236}">
                  <a16:creationId xmlns="" xmlns:a16="http://schemas.microsoft.com/office/drawing/2014/main" id="{275B95F2-DE19-4BCE-9E9F-D4BB6E074D5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085" b="20854"/>
            <a:stretch/>
          </p:blipFill>
          <p:spPr>
            <a:xfrm>
              <a:off x="1741411" y="1357870"/>
              <a:ext cx="8709179" cy="4979222"/>
            </a:xfrm>
            <a:prstGeom prst="rect">
              <a:avLst/>
            </a:prstGeom>
          </p:spPr>
        </p:pic>
        <p:sp>
          <p:nvSpPr>
            <p:cNvPr id="46" name="CasellaDiTesto 45">
              <a:extLst>
                <a:ext uri="{FF2B5EF4-FFF2-40B4-BE49-F238E27FC236}">
                  <a16:creationId xmlns="" xmlns:a16="http://schemas.microsoft.com/office/drawing/2014/main" id="{8612E315-D79A-4D46-AD68-76DA67258614}"/>
                </a:ext>
              </a:extLst>
            </p:cNvPr>
            <p:cNvSpPr txBox="1"/>
            <p:nvPr/>
          </p:nvSpPr>
          <p:spPr>
            <a:xfrm>
              <a:off x="2452832" y="1971990"/>
              <a:ext cx="4572000" cy="1890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700" dirty="0">
                  <a:solidFill>
                    <a:schemeClr val="bg1"/>
                  </a:solidFill>
                </a:rPr>
                <a:t>La sua funzione è quella di interconnettere computer o apparati per permettere loro di dialogare.</a:t>
              </a:r>
            </a:p>
            <a:p>
              <a:endParaRPr lang="it-IT" sz="27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2184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ttangolo con angoli arrotondati 66">
            <a:extLst>
              <a:ext uri="{FF2B5EF4-FFF2-40B4-BE49-F238E27FC236}">
                <a16:creationId xmlns="" xmlns:a16="http://schemas.microsoft.com/office/drawing/2014/main" id="{CFC8EFA9-1B87-4F56-9089-554E4AA3DE56}"/>
              </a:ext>
            </a:extLst>
          </p:cNvPr>
          <p:cNvSpPr/>
          <p:nvPr/>
        </p:nvSpPr>
        <p:spPr>
          <a:xfrm>
            <a:off x="6395935" y="2384812"/>
            <a:ext cx="4589990" cy="67510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Topologia logica</a:t>
            </a:r>
          </a:p>
        </p:txBody>
      </p:sp>
      <p:sp>
        <p:nvSpPr>
          <p:cNvPr id="68" name="Rettangolo con angoli arrotondati 67">
            <a:extLst>
              <a:ext uri="{FF2B5EF4-FFF2-40B4-BE49-F238E27FC236}">
                <a16:creationId xmlns="" xmlns:a16="http://schemas.microsoft.com/office/drawing/2014/main" id="{4B28254E-780E-4BA9-833D-AAC62968E976}"/>
              </a:ext>
            </a:extLst>
          </p:cNvPr>
          <p:cNvSpPr/>
          <p:nvPr/>
        </p:nvSpPr>
        <p:spPr>
          <a:xfrm>
            <a:off x="1206078" y="2384812"/>
            <a:ext cx="4589990" cy="67510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Topologia fisica</a:t>
            </a:r>
          </a:p>
        </p:txBody>
      </p:sp>
      <p:sp>
        <p:nvSpPr>
          <p:cNvPr id="52" name="Cerchio vuoto 51">
            <a:extLst>
              <a:ext uri="{FF2B5EF4-FFF2-40B4-BE49-F238E27FC236}">
                <a16:creationId xmlns="" xmlns:a16="http://schemas.microsoft.com/office/drawing/2014/main" id="{22324EBE-B3A9-41AA-B6F7-8515F9172B29}"/>
              </a:ext>
            </a:extLst>
          </p:cNvPr>
          <p:cNvSpPr/>
          <p:nvPr/>
        </p:nvSpPr>
        <p:spPr>
          <a:xfrm>
            <a:off x="6962516" y="3016560"/>
            <a:ext cx="3456831" cy="3456831"/>
          </a:xfrm>
          <a:prstGeom prst="donut">
            <a:avLst>
              <a:gd name="adj" fmla="val 3198"/>
            </a:avLst>
          </a:prstGeom>
          <a:noFill/>
          <a:ln>
            <a:solidFill>
              <a:srgbClr val="28D1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5" name="Cerchio vuoto 44">
            <a:extLst>
              <a:ext uri="{FF2B5EF4-FFF2-40B4-BE49-F238E27FC236}">
                <a16:creationId xmlns="" xmlns:a16="http://schemas.microsoft.com/office/drawing/2014/main" id="{7A7B18DD-61FB-4A30-B01F-F1D38E0CB544}"/>
              </a:ext>
            </a:extLst>
          </p:cNvPr>
          <p:cNvSpPr/>
          <p:nvPr/>
        </p:nvSpPr>
        <p:spPr>
          <a:xfrm>
            <a:off x="1772656" y="3016560"/>
            <a:ext cx="3456831" cy="3456831"/>
          </a:xfrm>
          <a:prstGeom prst="donut">
            <a:avLst>
              <a:gd name="adj" fmla="val 3198"/>
            </a:avLst>
          </a:prstGeom>
          <a:noFill/>
          <a:ln>
            <a:solidFill>
              <a:srgbClr val="28D1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36" name="Picture 12" descr="Risultati immagini per star topology">
            <a:extLst>
              <a:ext uri="{FF2B5EF4-FFF2-40B4-BE49-F238E27FC236}">
                <a16:creationId xmlns="" xmlns:a16="http://schemas.microsoft.com/office/drawing/2014/main" id="{137DFE30-D944-422A-9462-7AF0EA2D0AFF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0614" y="3418558"/>
            <a:ext cx="2740915" cy="2652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Risultati immagini per bustopology">
            <a:extLst>
              <a:ext uri="{FF2B5EF4-FFF2-40B4-BE49-F238E27FC236}">
                <a16:creationId xmlns="" xmlns:a16="http://schemas.microsoft.com/office/drawing/2014/main" id="{2B8C537A-05F4-4377-969E-28975D594E2A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053" y="3607996"/>
            <a:ext cx="2349756" cy="2273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Rettangolo con angoli arrotondati 52">
            <a:extLst>
              <a:ext uri="{FF2B5EF4-FFF2-40B4-BE49-F238E27FC236}">
                <a16:creationId xmlns="" xmlns:a16="http://schemas.microsoft.com/office/drawing/2014/main" id="{5FA38D67-F744-4D21-95AB-19578FC810E9}"/>
              </a:ext>
            </a:extLst>
          </p:cNvPr>
          <p:cNvSpPr/>
          <p:nvPr/>
        </p:nvSpPr>
        <p:spPr>
          <a:xfrm>
            <a:off x="1206075" y="2288733"/>
            <a:ext cx="4589993" cy="4389158"/>
          </a:xfrm>
          <a:prstGeom prst="round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it-IT" sz="3200" dirty="0"/>
          </a:p>
        </p:txBody>
      </p:sp>
      <p:sp>
        <p:nvSpPr>
          <p:cNvPr id="54" name="Rettangolo con angoli arrotondati 53">
            <a:extLst>
              <a:ext uri="{FF2B5EF4-FFF2-40B4-BE49-F238E27FC236}">
                <a16:creationId xmlns="" xmlns:a16="http://schemas.microsoft.com/office/drawing/2014/main" id="{9EBEDD13-A1A3-47D1-8B30-4CF648CEFF29}"/>
              </a:ext>
            </a:extLst>
          </p:cNvPr>
          <p:cNvSpPr/>
          <p:nvPr/>
        </p:nvSpPr>
        <p:spPr>
          <a:xfrm>
            <a:off x="6395935" y="2288733"/>
            <a:ext cx="4589993" cy="4389158"/>
          </a:xfrm>
          <a:prstGeom prst="round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it-IT" sz="3200" dirty="0"/>
          </a:p>
        </p:txBody>
      </p:sp>
      <p:grpSp>
        <p:nvGrpSpPr>
          <p:cNvPr id="25" name="Gruppo 24">
            <a:extLst>
              <a:ext uri="{FF2B5EF4-FFF2-40B4-BE49-F238E27FC236}">
                <a16:creationId xmlns="" xmlns:a16="http://schemas.microsoft.com/office/drawing/2014/main" id="{19045382-1972-4A33-A0C7-2A413E2757CD}"/>
              </a:ext>
            </a:extLst>
          </p:cNvPr>
          <p:cNvGrpSpPr/>
          <p:nvPr/>
        </p:nvGrpSpPr>
        <p:grpSpPr>
          <a:xfrm>
            <a:off x="749078" y="631723"/>
            <a:ext cx="11079849" cy="617604"/>
            <a:chOff x="1043804" y="2160826"/>
            <a:chExt cx="10504562" cy="617604"/>
          </a:xfrm>
        </p:grpSpPr>
        <p:sp>
          <p:nvSpPr>
            <p:cNvPr id="26" name="Rettangolo 25">
              <a:extLst>
                <a:ext uri="{FF2B5EF4-FFF2-40B4-BE49-F238E27FC236}">
                  <a16:creationId xmlns="" xmlns:a16="http://schemas.microsoft.com/office/drawing/2014/main" id="{1E618F53-8CFC-4D6C-85FD-603A0E86DA56}"/>
                </a:ext>
              </a:extLst>
            </p:cNvPr>
            <p:cNvSpPr/>
            <p:nvPr/>
          </p:nvSpPr>
          <p:spPr>
            <a:xfrm>
              <a:off x="1043804" y="2160826"/>
              <a:ext cx="10504562" cy="617604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CasellaDiTesto 26">
              <a:extLst>
                <a:ext uri="{FF2B5EF4-FFF2-40B4-BE49-F238E27FC236}">
                  <a16:creationId xmlns="" xmlns:a16="http://schemas.microsoft.com/office/drawing/2014/main" id="{FB6987CD-0A60-496C-894B-DD84D9D5681B}"/>
                </a:ext>
              </a:extLst>
            </p:cNvPr>
            <p:cNvSpPr txBox="1"/>
            <p:nvPr/>
          </p:nvSpPr>
          <p:spPr>
            <a:xfrm>
              <a:off x="1043804" y="2160826"/>
              <a:ext cx="10504562" cy="6176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90224" tIns="81280" rIns="81280" bIns="81280" numCol="1" spcCol="1270" anchor="ctr" anchorCtr="0">
              <a:noAutofit/>
            </a:bodyPr>
            <a:lstStyle/>
            <a:p>
              <a:pPr marL="0" lvl="0" indent="0" algn="l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3200" kern="1200" dirty="0"/>
                <a:t>Come funziona </a:t>
              </a:r>
              <a:r>
                <a:rPr lang="it-IT" sz="1800" kern="1200" dirty="0"/>
                <a:t>(topologia)</a:t>
              </a:r>
            </a:p>
          </p:txBody>
        </p:sp>
      </p:grpSp>
      <p:sp>
        <p:nvSpPr>
          <p:cNvPr id="28" name="Ovale 27">
            <a:extLst>
              <a:ext uri="{FF2B5EF4-FFF2-40B4-BE49-F238E27FC236}">
                <a16:creationId xmlns="" xmlns:a16="http://schemas.microsoft.com/office/drawing/2014/main" id="{ED40BA17-DC14-48B8-AA51-E5DA06FC6E57}"/>
              </a:ext>
            </a:extLst>
          </p:cNvPr>
          <p:cNvSpPr/>
          <p:nvPr/>
        </p:nvSpPr>
        <p:spPr>
          <a:xfrm>
            <a:off x="363076" y="554522"/>
            <a:ext cx="772006" cy="772006"/>
          </a:xfrm>
          <a:prstGeom prst="ellipse">
            <a:avLst/>
          </a:prstGeom>
        </p:spPr>
        <p:style>
          <a:lnRef idx="1">
            <a:schemeClr val="accent4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29" name="Immagine 28">
            <a:extLst>
              <a:ext uri="{FF2B5EF4-FFF2-40B4-BE49-F238E27FC236}">
                <a16:creationId xmlns="" xmlns:a16="http://schemas.microsoft.com/office/drawing/2014/main" id="{62489081-45AA-4084-9D24-1564C3878A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448" y="665358"/>
            <a:ext cx="549262" cy="550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649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="" xmlns:a16="http://schemas.microsoft.com/office/drawing/2014/main" id="{48E47F59-BF88-4881-B030-0453D41547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4" name="Gruppo 3">
            <a:extLst>
              <a:ext uri="{FF2B5EF4-FFF2-40B4-BE49-F238E27FC236}">
                <a16:creationId xmlns="" xmlns:a16="http://schemas.microsoft.com/office/drawing/2014/main" id="{B45522C9-378B-47E5-B129-49F4FF1CFDDB}"/>
              </a:ext>
            </a:extLst>
          </p:cNvPr>
          <p:cNvGrpSpPr/>
          <p:nvPr/>
        </p:nvGrpSpPr>
        <p:grpSpPr>
          <a:xfrm>
            <a:off x="363076" y="370875"/>
            <a:ext cx="772006" cy="6116250"/>
            <a:chOff x="363076" y="153923"/>
            <a:chExt cx="772006" cy="6116250"/>
          </a:xfrm>
        </p:grpSpPr>
        <p:grpSp>
          <p:nvGrpSpPr>
            <p:cNvPr id="10" name="Gruppo 9">
              <a:extLst>
                <a:ext uri="{FF2B5EF4-FFF2-40B4-BE49-F238E27FC236}">
                  <a16:creationId xmlns="" xmlns:a16="http://schemas.microsoft.com/office/drawing/2014/main" id="{5763AD85-DF4A-4BD0-9527-C7AC37572EEE}"/>
                </a:ext>
              </a:extLst>
            </p:cNvPr>
            <p:cNvGrpSpPr/>
            <p:nvPr/>
          </p:nvGrpSpPr>
          <p:grpSpPr>
            <a:xfrm rot="16200000">
              <a:off x="-2116045" y="3096248"/>
              <a:ext cx="5730247" cy="617604"/>
              <a:chOff x="1043804" y="2160826"/>
              <a:chExt cx="10504562" cy="617604"/>
            </a:xfrm>
          </p:grpSpPr>
          <p:sp>
            <p:nvSpPr>
              <p:cNvPr id="11" name="Rettangolo 10">
                <a:extLst>
                  <a:ext uri="{FF2B5EF4-FFF2-40B4-BE49-F238E27FC236}">
                    <a16:creationId xmlns="" xmlns:a16="http://schemas.microsoft.com/office/drawing/2014/main" id="{9B4D8A79-5662-4784-9BAE-2CEA0B5543CB}"/>
                  </a:ext>
                </a:extLst>
              </p:cNvPr>
              <p:cNvSpPr/>
              <p:nvPr/>
            </p:nvSpPr>
            <p:spPr>
              <a:xfrm>
                <a:off x="1043804" y="2160826"/>
                <a:ext cx="10504562" cy="617604"/>
              </a:xfrm>
              <a:prstGeom prst="rect">
                <a:avLst/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2" name="CasellaDiTesto 11">
                <a:extLst>
                  <a:ext uri="{FF2B5EF4-FFF2-40B4-BE49-F238E27FC236}">
                    <a16:creationId xmlns="" xmlns:a16="http://schemas.microsoft.com/office/drawing/2014/main" id="{DF391043-9D1A-4D60-AC93-58720ECAED5C}"/>
                  </a:ext>
                </a:extLst>
              </p:cNvPr>
              <p:cNvSpPr txBox="1"/>
              <p:nvPr/>
            </p:nvSpPr>
            <p:spPr>
              <a:xfrm>
                <a:off x="1043804" y="2160826"/>
                <a:ext cx="10504562" cy="61760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90224" tIns="81280" rIns="81280" bIns="81280" numCol="1" spcCol="1270" anchor="ctr" anchorCtr="0">
                <a:noAutofit/>
              </a:bodyPr>
              <a:lstStyle/>
              <a:p>
                <a:pPr marL="0" lvl="0" indent="0" defTabSz="1422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it-IT" sz="3200" kern="1200" dirty="0"/>
                  <a:t>Come funziona </a:t>
                </a:r>
                <a:r>
                  <a:rPr lang="it-IT" sz="1800" kern="1200" dirty="0"/>
                  <a:t>(topologia)</a:t>
                </a:r>
              </a:p>
            </p:txBody>
          </p:sp>
        </p:grpSp>
        <p:sp>
          <p:nvSpPr>
            <p:cNvPr id="13" name="Ovale 12">
              <a:extLst>
                <a:ext uri="{FF2B5EF4-FFF2-40B4-BE49-F238E27FC236}">
                  <a16:creationId xmlns="" xmlns:a16="http://schemas.microsoft.com/office/drawing/2014/main" id="{0BF4A822-3C72-48D2-9469-80922FE9977B}"/>
                </a:ext>
              </a:extLst>
            </p:cNvPr>
            <p:cNvSpPr/>
            <p:nvPr/>
          </p:nvSpPr>
          <p:spPr>
            <a:xfrm>
              <a:off x="363076" y="153923"/>
              <a:ext cx="772006" cy="772006"/>
            </a:xfrm>
            <a:prstGeom prst="ellipse">
              <a:avLst/>
            </a:prstGeom>
          </p:spPr>
          <p:style>
            <a:lnRef idx="1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pic>
          <p:nvPicPr>
            <p:cNvPr id="20" name="Immagine 19">
              <a:extLst>
                <a:ext uri="{FF2B5EF4-FFF2-40B4-BE49-F238E27FC236}">
                  <a16:creationId xmlns="" xmlns:a16="http://schemas.microsoft.com/office/drawing/2014/main" id="{D4F226B1-C05E-400E-8D04-F19CF505222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4448" y="264759"/>
              <a:ext cx="549262" cy="5503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61960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="" xmlns:a16="http://schemas.microsoft.com/office/drawing/2014/main" id="{48E47F59-BF88-4881-B030-0453D41547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2" descr="Immagine correlata">
            <a:extLst>
              <a:ext uri="{FF2B5EF4-FFF2-40B4-BE49-F238E27FC236}">
                <a16:creationId xmlns="" xmlns:a16="http://schemas.microsoft.com/office/drawing/2014/main" id="{43B34130-3E8B-4BCF-BEE6-F9669D47C9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43" y="3181939"/>
            <a:ext cx="494122" cy="494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Immagine correlata">
            <a:extLst>
              <a:ext uri="{FF2B5EF4-FFF2-40B4-BE49-F238E27FC236}">
                <a16:creationId xmlns="" xmlns:a16="http://schemas.microsoft.com/office/drawing/2014/main" id="{DB4BA7DC-D486-4C81-922E-095416BF09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43" y="3181939"/>
            <a:ext cx="494122" cy="494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Immagine correlata">
            <a:extLst>
              <a:ext uri="{FF2B5EF4-FFF2-40B4-BE49-F238E27FC236}">
                <a16:creationId xmlns="" xmlns:a16="http://schemas.microsoft.com/office/drawing/2014/main" id="{918E03A8-96B1-40AE-B5C5-BD1ED1112A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43" y="3181939"/>
            <a:ext cx="494122" cy="494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uppo 12">
            <a:extLst>
              <a:ext uri="{FF2B5EF4-FFF2-40B4-BE49-F238E27FC236}">
                <a16:creationId xmlns="" xmlns:a16="http://schemas.microsoft.com/office/drawing/2014/main" id="{B04794FA-EAAD-4F2F-BBDA-839D6781C968}"/>
              </a:ext>
            </a:extLst>
          </p:cNvPr>
          <p:cNvGrpSpPr/>
          <p:nvPr/>
        </p:nvGrpSpPr>
        <p:grpSpPr>
          <a:xfrm>
            <a:off x="363076" y="370875"/>
            <a:ext cx="772006" cy="6116250"/>
            <a:chOff x="363076" y="153923"/>
            <a:chExt cx="772006" cy="6116250"/>
          </a:xfrm>
        </p:grpSpPr>
        <p:grpSp>
          <p:nvGrpSpPr>
            <p:cNvPr id="14" name="Gruppo 13">
              <a:extLst>
                <a:ext uri="{FF2B5EF4-FFF2-40B4-BE49-F238E27FC236}">
                  <a16:creationId xmlns="" xmlns:a16="http://schemas.microsoft.com/office/drawing/2014/main" id="{5A4C98FF-C34C-4623-A5EF-CFAA181C6F99}"/>
                </a:ext>
              </a:extLst>
            </p:cNvPr>
            <p:cNvGrpSpPr/>
            <p:nvPr/>
          </p:nvGrpSpPr>
          <p:grpSpPr>
            <a:xfrm rot="16200000">
              <a:off x="-2116045" y="3096248"/>
              <a:ext cx="5730247" cy="617604"/>
              <a:chOff x="1043804" y="2160826"/>
              <a:chExt cx="10504562" cy="617604"/>
            </a:xfrm>
          </p:grpSpPr>
          <p:sp>
            <p:nvSpPr>
              <p:cNvPr id="24" name="Rettangolo 23">
                <a:extLst>
                  <a:ext uri="{FF2B5EF4-FFF2-40B4-BE49-F238E27FC236}">
                    <a16:creationId xmlns="" xmlns:a16="http://schemas.microsoft.com/office/drawing/2014/main" id="{00B7A377-14E1-4EA3-B3DA-C832EFB8F946}"/>
                  </a:ext>
                </a:extLst>
              </p:cNvPr>
              <p:cNvSpPr/>
              <p:nvPr/>
            </p:nvSpPr>
            <p:spPr>
              <a:xfrm>
                <a:off x="1043804" y="2160826"/>
                <a:ext cx="10504562" cy="617604"/>
              </a:xfrm>
              <a:prstGeom prst="rect">
                <a:avLst/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5" name="CasellaDiTesto 24">
                <a:extLst>
                  <a:ext uri="{FF2B5EF4-FFF2-40B4-BE49-F238E27FC236}">
                    <a16:creationId xmlns="" xmlns:a16="http://schemas.microsoft.com/office/drawing/2014/main" id="{0ACD99A5-256E-492D-B23C-FCFF2F7B20FE}"/>
                  </a:ext>
                </a:extLst>
              </p:cNvPr>
              <p:cNvSpPr txBox="1"/>
              <p:nvPr/>
            </p:nvSpPr>
            <p:spPr>
              <a:xfrm>
                <a:off x="1043804" y="2160826"/>
                <a:ext cx="10504562" cy="61760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90224" tIns="81280" rIns="81280" bIns="81280" numCol="1" spcCol="1270" anchor="ctr" anchorCtr="0">
                <a:noAutofit/>
              </a:bodyPr>
              <a:lstStyle/>
              <a:p>
                <a:pPr marL="0" lvl="0" indent="0" defTabSz="1422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it-IT" sz="3200" kern="1200" dirty="0"/>
                  <a:t>Come funziona </a:t>
                </a:r>
                <a:r>
                  <a:rPr lang="it-IT" sz="1800" kern="1200" dirty="0"/>
                  <a:t>(topologia)</a:t>
                </a:r>
              </a:p>
            </p:txBody>
          </p:sp>
        </p:grpSp>
        <p:sp>
          <p:nvSpPr>
            <p:cNvPr id="15" name="Ovale 14">
              <a:extLst>
                <a:ext uri="{FF2B5EF4-FFF2-40B4-BE49-F238E27FC236}">
                  <a16:creationId xmlns="" xmlns:a16="http://schemas.microsoft.com/office/drawing/2014/main" id="{D38C50A0-E6E1-4DB7-94A8-6D95F0EF7737}"/>
                </a:ext>
              </a:extLst>
            </p:cNvPr>
            <p:cNvSpPr/>
            <p:nvPr/>
          </p:nvSpPr>
          <p:spPr>
            <a:xfrm>
              <a:off x="363076" y="153923"/>
              <a:ext cx="772006" cy="772006"/>
            </a:xfrm>
            <a:prstGeom prst="ellipse">
              <a:avLst/>
            </a:prstGeom>
          </p:spPr>
          <p:style>
            <a:lnRef idx="1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pic>
          <p:nvPicPr>
            <p:cNvPr id="16" name="Immagine 15">
              <a:extLst>
                <a:ext uri="{FF2B5EF4-FFF2-40B4-BE49-F238E27FC236}">
                  <a16:creationId xmlns="" xmlns:a16="http://schemas.microsoft.com/office/drawing/2014/main" id="{BC3CE02A-5A06-4BC7-848B-48490598C0A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4448" y="264759"/>
              <a:ext cx="549262" cy="5503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15165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="" xmlns:a16="http://schemas.microsoft.com/office/drawing/2014/main" id="{FD350283-FEF8-4D9D-A98D-8FB85113E0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2" descr="Immagine correlata">
            <a:extLst>
              <a:ext uri="{FF2B5EF4-FFF2-40B4-BE49-F238E27FC236}">
                <a16:creationId xmlns="" xmlns:a16="http://schemas.microsoft.com/office/drawing/2014/main" id="{95EC7B70-1B09-4D2B-877E-9629E15AA3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939" y="2232795"/>
            <a:ext cx="494122" cy="494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Immagine correlata">
            <a:extLst>
              <a:ext uri="{FF2B5EF4-FFF2-40B4-BE49-F238E27FC236}">
                <a16:creationId xmlns="" xmlns:a16="http://schemas.microsoft.com/office/drawing/2014/main" id="{29C85C25-4B68-4F7B-BB93-C0DC23E1D1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7579" y="3308808"/>
            <a:ext cx="494122" cy="494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Immagine correlata">
            <a:extLst>
              <a:ext uri="{FF2B5EF4-FFF2-40B4-BE49-F238E27FC236}">
                <a16:creationId xmlns="" xmlns:a16="http://schemas.microsoft.com/office/drawing/2014/main" id="{6C8822C4-49D9-4DEB-AEC1-DF14EA9C33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939" y="4131084"/>
            <a:ext cx="494122" cy="494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uppo 12">
            <a:extLst>
              <a:ext uri="{FF2B5EF4-FFF2-40B4-BE49-F238E27FC236}">
                <a16:creationId xmlns="" xmlns:a16="http://schemas.microsoft.com/office/drawing/2014/main" id="{32B2A32F-1FBC-4227-A79B-1C7FEDB9EE48}"/>
              </a:ext>
            </a:extLst>
          </p:cNvPr>
          <p:cNvGrpSpPr/>
          <p:nvPr/>
        </p:nvGrpSpPr>
        <p:grpSpPr>
          <a:xfrm>
            <a:off x="363076" y="370875"/>
            <a:ext cx="772006" cy="6116250"/>
            <a:chOff x="363076" y="153923"/>
            <a:chExt cx="772006" cy="6116250"/>
          </a:xfrm>
        </p:grpSpPr>
        <p:grpSp>
          <p:nvGrpSpPr>
            <p:cNvPr id="14" name="Gruppo 13">
              <a:extLst>
                <a:ext uri="{FF2B5EF4-FFF2-40B4-BE49-F238E27FC236}">
                  <a16:creationId xmlns="" xmlns:a16="http://schemas.microsoft.com/office/drawing/2014/main" id="{01F5C70C-C465-4071-AB37-FFB569358BA3}"/>
                </a:ext>
              </a:extLst>
            </p:cNvPr>
            <p:cNvGrpSpPr/>
            <p:nvPr/>
          </p:nvGrpSpPr>
          <p:grpSpPr>
            <a:xfrm rot="16200000">
              <a:off x="-2116045" y="3096248"/>
              <a:ext cx="5730247" cy="617604"/>
              <a:chOff x="1043804" y="2160826"/>
              <a:chExt cx="10504562" cy="617604"/>
            </a:xfrm>
          </p:grpSpPr>
          <p:sp>
            <p:nvSpPr>
              <p:cNvPr id="24" name="Rettangolo 23">
                <a:extLst>
                  <a:ext uri="{FF2B5EF4-FFF2-40B4-BE49-F238E27FC236}">
                    <a16:creationId xmlns="" xmlns:a16="http://schemas.microsoft.com/office/drawing/2014/main" id="{8F54641A-D56F-414A-A683-A98C38D9C1A8}"/>
                  </a:ext>
                </a:extLst>
              </p:cNvPr>
              <p:cNvSpPr/>
              <p:nvPr/>
            </p:nvSpPr>
            <p:spPr>
              <a:xfrm>
                <a:off x="1043804" y="2160826"/>
                <a:ext cx="10504562" cy="617604"/>
              </a:xfrm>
              <a:prstGeom prst="rect">
                <a:avLst/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5" name="CasellaDiTesto 24">
                <a:extLst>
                  <a:ext uri="{FF2B5EF4-FFF2-40B4-BE49-F238E27FC236}">
                    <a16:creationId xmlns="" xmlns:a16="http://schemas.microsoft.com/office/drawing/2014/main" id="{F806A6FB-86CC-4066-94B2-1EAFB7EBBC79}"/>
                  </a:ext>
                </a:extLst>
              </p:cNvPr>
              <p:cNvSpPr txBox="1"/>
              <p:nvPr/>
            </p:nvSpPr>
            <p:spPr>
              <a:xfrm>
                <a:off x="1043804" y="2160826"/>
                <a:ext cx="10504562" cy="61760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90224" tIns="81280" rIns="81280" bIns="81280" numCol="1" spcCol="1270" anchor="ctr" anchorCtr="0">
                <a:noAutofit/>
              </a:bodyPr>
              <a:lstStyle/>
              <a:p>
                <a:pPr marL="0" lvl="0" indent="0" defTabSz="1422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it-IT" sz="3200" kern="1200" dirty="0"/>
                  <a:t>Come funziona </a:t>
                </a:r>
                <a:r>
                  <a:rPr lang="it-IT" sz="1800" kern="1200" dirty="0"/>
                  <a:t>(topologia)</a:t>
                </a:r>
              </a:p>
            </p:txBody>
          </p:sp>
        </p:grpSp>
        <p:sp>
          <p:nvSpPr>
            <p:cNvPr id="22" name="Ovale 21">
              <a:extLst>
                <a:ext uri="{FF2B5EF4-FFF2-40B4-BE49-F238E27FC236}">
                  <a16:creationId xmlns="" xmlns:a16="http://schemas.microsoft.com/office/drawing/2014/main" id="{DA0C5792-1F07-429C-BA42-3351B68663A2}"/>
                </a:ext>
              </a:extLst>
            </p:cNvPr>
            <p:cNvSpPr/>
            <p:nvPr/>
          </p:nvSpPr>
          <p:spPr>
            <a:xfrm>
              <a:off x="363076" y="153923"/>
              <a:ext cx="772006" cy="772006"/>
            </a:xfrm>
            <a:prstGeom prst="ellipse">
              <a:avLst/>
            </a:prstGeom>
          </p:spPr>
          <p:style>
            <a:lnRef idx="1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pic>
          <p:nvPicPr>
            <p:cNvPr id="23" name="Immagine 22">
              <a:extLst>
                <a:ext uri="{FF2B5EF4-FFF2-40B4-BE49-F238E27FC236}">
                  <a16:creationId xmlns="" xmlns:a16="http://schemas.microsoft.com/office/drawing/2014/main" id="{488D07DA-9D84-4F20-AEC9-EAB8E06B459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4448" y="264759"/>
              <a:ext cx="549262" cy="5503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63916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="" xmlns:a16="http://schemas.microsoft.com/office/drawing/2014/main" id="{D6B1D859-0AE0-403E-8AE8-794A6BDC2D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60" name="Gruppo 59">
            <a:extLst>
              <a:ext uri="{FF2B5EF4-FFF2-40B4-BE49-F238E27FC236}">
                <a16:creationId xmlns="" xmlns:a16="http://schemas.microsoft.com/office/drawing/2014/main" id="{0CB10422-1047-4266-B901-BAA8BFB1324E}"/>
              </a:ext>
            </a:extLst>
          </p:cNvPr>
          <p:cNvGrpSpPr/>
          <p:nvPr/>
        </p:nvGrpSpPr>
        <p:grpSpPr>
          <a:xfrm>
            <a:off x="363076" y="370875"/>
            <a:ext cx="772006" cy="6116250"/>
            <a:chOff x="363076" y="153923"/>
            <a:chExt cx="772006" cy="6116250"/>
          </a:xfrm>
        </p:grpSpPr>
        <p:grpSp>
          <p:nvGrpSpPr>
            <p:cNvPr id="61" name="Gruppo 60">
              <a:extLst>
                <a:ext uri="{FF2B5EF4-FFF2-40B4-BE49-F238E27FC236}">
                  <a16:creationId xmlns="" xmlns:a16="http://schemas.microsoft.com/office/drawing/2014/main" id="{A98474DC-4529-41E2-A7DA-061202F79F2A}"/>
                </a:ext>
              </a:extLst>
            </p:cNvPr>
            <p:cNvGrpSpPr/>
            <p:nvPr/>
          </p:nvGrpSpPr>
          <p:grpSpPr>
            <a:xfrm rot="16200000">
              <a:off x="-2116045" y="3096248"/>
              <a:ext cx="5730247" cy="617604"/>
              <a:chOff x="1043804" y="2160826"/>
              <a:chExt cx="10504562" cy="617604"/>
            </a:xfrm>
          </p:grpSpPr>
          <p:sp>
            <p:nvSpPr>
              <p:cNvPr id="64" name="Rettangolo 63">
                <a:extLst>
                  <a:ext uri="{FF2B5EF4-FFF2-40B4-BE49-F238E27FC236}">
                    <a16:creationId xmlns="" xmlns:a16="http://schemas.microsoft.com/office/drawing/2014/main" id="{091E7B5A-5A77-4460-8FDF-97B2C2F8E0E3}"/>
                  </a:ext>
                </a:extLst>
              </p:cNvPr>
              <p:cNvSpPr/>
              <p:nvPr/>
            </p:nvSpPr>
            <p:spPr>
              <a:xfrm>
                <a:off x="1043804" y="2160826"/>
                <a:ext cx="10504562" cy="617604"/>
              </a:xfrm>
              <a:prstGeom prst="rect">
                <a:avLst/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65" name="CasellaDiTesto 64">
                <a:extLst>
                  <a:ext uri="{FF2B5EF4-FFF2-40B4-BE49-F238E27FC236}">
                    <a16:creationId xmlns="" xmlns:a16="http://schemas.microsoft.com/office/drawing/2014/main" id="{3A5D38E6-151E-4EE3-849E-3F46FBAF9C35}"/>
                  </a:ext>
                </a:extLst>
              </p:cNvPr>
              <p:cNvSpPr txBox="1"/>
              <p:nvPr/>
            </p:nvSpPr>
            <p:spPr>
              <a:xfrm>
                <a:off x="1043804" y="2160826"/>
                <a:ext cx="10504562" cy="61760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90224" tIns="81280" rIns="81280" bIns="81280" numCol="1" spcCol="1270" anchor="ctr" anchorCtr="0">
                <a:noAutofit/>
              </a:bodyPr>
              <a:lstStyle/>
              <a:p>
                <a:pPr marL="0" lvl="0" indent="0" defTabSz="1422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it-IT" sz="3200" kern="1200" dirty="0"/>
                  <a:t>Come funziona </a:t>
                </a:r>
                <a:r>
                  <a:rPr lang="it-IT" sz="1800" kern="1200" dirty="0"/>
                  <a:t>(topologia)</a:t>
                </a:r>
              </a:p>
            </p:txBody>
          </p:sp>
        </p:grpSp>
        <p:sp>
          <p:nvSpPr>
            <p:cNvPr id="62" name="Ovale 61">
              <a:extLst>
                <a:ext uri="{FF2B5EF4-FFF2-40B4-BE49-F238E27FC236}">
                  <a16:creationId xmlns="" xmlns:a16="http://schemas.microsoft.com/office/drawing/2014/main" id="{E43CB85B-BC27-4D1A-87F6-FEAF56B6028A}"/>
                </a:ext>
              </a:extLst>
            </p:cNvPr>
            <p:cNvSpPr/>
            <p:nvPr/>
          </p:nvSpPr>
          <p:spPr>
            <a:xfrm>
              <a:off x="363076" y="153923"/>
              <a:ext cx="772006" cy="772006"/>
            </a:xfrm>
            <a:prstGeom prst="ellipse">
              <a:avLst/>
            </a:prstGeom>
          </p:spPr>
          <p:style>
            <a:lnRef idx="1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pic>
          <p:nvPicPr>
            <p:cNvPr id="63" name="Immagine 62">
              <a:extLst>
                <a:ext uri="{FF2B5EF4-FFF2-40B4-BE49-F238E27FC236}">
                  <a16:creationId xmlns="" xmlns:a16="http://schemas.microsoft.com/office/drawing/2014/main" id="{CCA31498-D542-462D-8892-61CDD58A95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4448" y="264759"/>
              <a:ext cx="549262" cy="5503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22006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azione">
  <a:themeElements>
    <a:clrScheme name="Blu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Citazione</Template>
  <TotalTime>910</TotalTime>
  <Words>186</Words>
  <Application>Microsoft Macintosh PowerPoint</Application>
  <PresentationFormat>Widescreen</PresentationFormat>
  <Paragraphs>69</Paragraphs>
  <Slides>13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8" baseType="lpstr">
      <vt:lpstr>Arial</vt:lpstr>
      <vt:lpstr>Calibri</vt:lpstr>
      <vt:lpstr>Century Gothic</vt:lpstr>
      <vt:lpstr>Wingdings 2</vt:lpstr>
      <vt:lpstr>Citazione</vt:lpstr>
      <vt:lpstr>HUB</vt:lpstr>
      <vt:lpstr>MINDMAP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FINE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HUB</dc:title>
  <dc:creator>Utente di Microsoft Office</dc:creator>
  <cp:lastModifiedBy>Utente di Microsoft Office</cp:lastModifiedBy>
  <cp:revision>117</cp:revision>
  <dcterms:created xsi:type="dcterms:W3CDTF">2018-01-23T16:51:34Z</dcterms:created>
  <dcterms:modified xsi:type="dcterms:W3CDTF">2018-03-04T09:22:47Z</dcterms:modified>
</cp:coreProperties>
</file>