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  <p:sldId id="265" r:id="rId10"/>
    <p:sldId id="264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77" d="100"/>
          <a:sy n="77" d="100"/>
        </p:scale>
        <p:origin x="-96" y="-78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8A2B8C-693D-47A6-A89E-4E0D6D77F4AD}" type="datetimeFigureOut">
              <a:rPr lang="it-IT" smtClean="0"/>
              <a:t>08/02/2018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7700A2-DDAC-4F49-893A-A367CBE3D6FD}" type="slidenum">
              <a:rPr lang="it-IT" smtClean="0"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  <p:extLst mod="1">
    <p:ext uri="{DCECCB84-F9BA-43D5-87BE-67443E8EF086}">
      <p15:sldGuideLst xmlns:p15="http://schemas.microsoft.com/office/powerpoint/2012/main" xmlns="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  <p:extLst mod="1">
    <p:ext uri="{DCECCB84-F9BA-43D5-87BE-67443E8EF086}">
      <p15:sldGuideLst xmlns:p15="http://schemas.microsoft.com/office/powerpoint/2012/main" xmlns="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 mod="1">
    <p:ext uri="{DCECCB84-F9BA-43D5-87BE-67443E8EF086}">
      <p15:sldGuideLst xmlns:p15="http://schemas.microsoft.com/office/powerpoint/2012/main" xmlns="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‹N›</a:t>
            </a:fld>
            <a:endParaRPr lang="en-US" dirty="0"/>
          </a:p>
        </p:txBody>
      </p:sp>
      <p:sp>
        <p:nvSpPr>
          <p:cNvPr id="11" name="Freeform 6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 xmlns="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IL GATEWAY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Luca </a:t>
            </a:r>
            <a:r>
              <a:rPr lang="en-US" dirty="0" err="1" smtClean="0"/>
              <a:t>nespoli</a:t>
            </a:r>
            <a:r>
              <a:rPr lang="en-US" dirty="0" smtClean="0"/>
              <a:t> 5AS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21359084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END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Luca </a:t>
            </a:r>
            <a:r>
              <a:rPr lang="en-US" dirty="0" err="1" smtClean="0"/>
              <a:t>nespoli</a:t>
            </a:r>
            <a:r>
              <a:rPr lang="en-US" dirty="0" smtClean="0"/>
              <a:t> 5AS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2135908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255285" y="344841"/>
            <a:ext cx="8162357" cy="1100900"/>
          </a:xfrm>
        </p:spPr>
        <p:txBody>
          <a:bodyPr>
            <a:normAutofit fontScale="90000"/>
          </a:bodyPr>
          <a:lstStyle/>
          <a:p>
            <a:r>
              <a:rPr lang="it-IT" dirty="0" smtClean="0"/>
              <a:t>COSA e’?</a:t>
            </a:r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3304714" y="1514537"/>
            <a:ext cx="7017488" cy="1488155"/>
          </a:xfrm>
        </p:spPr>
        <p:txBody>
          <a:bodyPr>
            <a:normAutofit/>
          </a:bodyPr>
          <a:lstStyle/>
          <a:p>
            <a:r>
              <a:rPr lang="it-IT" dirty="0" smtClean="0"/>
              <a:t>Gateway è un termine che indica il servizio di inoltro di pacchetti verso l’esterno della rete locale.</a:t>
            </a:r>
          </a:p>
          <a:p>
            <a:endParaRPr lang="it-IT" dirty="0" smtClean="0"/>
          </a:p>
          <a:p>
            <a:endParaRPr lang="it-IT" dirty="0" smtClean="0"/>
          </a:p>
          <a:p>
            <a:endParaRPr lang="it-IT" dirty="0"/>
          </a:p>
        </p:txBody>
      </p:sp>
      <p:pic>
        <p:nvPicPr>
          <p:cNvPr id="1026" name="Picture 2" descr="C:\Users\luca.nespoli\Desktop\gateway.pn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6982382" y="3247597"/>
            <a:ext cx="5039473" cy="3412696"/>
          </a:xfrm>
          <a:prstGeom prst="rect">
            <a:avLst/>
          </a:prstGeom>
          <a:ln>
            <a:noFill/>
          </a:ln>
          <a:effectLst>
            <a:softEdge rad="31750"/>
          </a:effectLst>
        </p:spPr>
      </p:pic>
      <p:sp>
        <p:nvSpPr>
          <p:cNvPr id="6" name="CasellaDiTesto 5"/>
          <p:cNvSpPr txBox="1"/>
          <p:nvPr/>
        </p:nvSpPr>
        <p:spPr>
          <a:xfrm>
            <a:off x="3262184" y="4769708"/>
            <a:ext cx="242192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it-IT" dirty="0" smtClean="0"/>
          </a:p>
          <a:p>
            <a:endParaRPr lang="it-IT" dirty="0"/>
          </a:p>
        </p:txBody>
      </p:sp>
      <p:sp>
        <p:nvSpPr>
          <p:cNvPr id="7" name="CasellaDiTesto 6"/>
          <p:cNvSpPr txBox="1"/>
          <p:nvPr/>
        </p:nvSpPr>
        <p:spPr>
          <a:xfrm>
            <a:off x="2644344" y="4176584"/>
            <a:ext cx="449786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defTabSz="914400">
              <a:spcBef>
                <a:spcPts val="700"/>
              </a:spcBef>
              <a:buClr>
                <a:srgbClr val="F3F3F2"/>
              </a:buClr>
            </a:pPr>
            <a:r>
              <a:rPr lang="it-IT" sz="2000" b="1" cap="all" spc="400" dirty="0" smtClean="0">
                <a:solidFill>
                  <a:srgbClr val="F8B323"/>
                </a:solidFill>
              </a:rPr>
              <a:t>La funzione di gateway è solitamente svolta da un dispositivo hardware chiamato router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255285" y="344841"/>
            <a:ext cx="8162357" cy="989690"/>
          </a:xfrm>
        </p:spPr>
        <p:txBody>
          <a:bodyPr>
            <a:noAutofit/>
          </a:bodyPr>
          <a:lstStyle/>
          <a:p>
            <a:r>
              <a:rPr lang="it-IT" sz="6000" dirty="0" smtClean="0"/>
              <a:t>RETI SEMPLICI</a:t>
            </a:r>
            <a:endParaRPr lang="it-IT" sz="6000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3267645" y="2570206"/>
            <a:ext cx="7017488" cy="2088291"/>
          </a:xfrm>
        </p:spPr>
        <p:txBody>
          <a:bodyPr>
            <a:normAutofit/>
          </a:bodyPr>
          <a:lstStyle/>
          <a:p>
            <a:r>
              <a:rPr lang="it-IT" dirty="0" smtClean="0"/>
              <a:t>Nelle </a:t>
            </a:r>
            <a:r>
              <a:rPr lang="it-IT" dirty="0" smtClean="0"/>
              <a:t>reti più semplici è presente un solo </a:t>
            </a:r>
            <a:r>
              <a:rPr lang="it-IT" dirty="0" smtClean="0"/>
              <a:t>gateway</a:t>
            </a:r>
            <a:r>
              <a:rPr lang="it-IT" dirty="0" smtClean="0"/>
              <a:t> che inoltra tutto il </a:t>
            </a:r>
            <a:r>
              <a:rPr lang="it-IT" dirty="0" smtClean="0"/>
              <a:t>traffico diretto </a:t>
            </a:r>
            <a:r>
              <a:rPr lang="it-IT" dirty="0" smtClean="0"/>
              <a:t>all'esterno verso la </a:t>
            </a:r>
            <a:r>
              <a:rPr lang="it-IT" dirty="0" smtClean="0"/>
              <a:t>rete internet. </a:t>
            </a:r>
          </a:p>
          <a:p>
            <a:endParaRPr lang="it-IT" dirty="0" smtClean="0"/>
          </a:p>
          <a:p>
            <a:endParaRPr lang="it-IT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255285" y="344841"/>
            <a:ext cx="8162357" cy="989690"/>
          </a:xfrm>
        </p:spPr>
        <p:txBody>
          <a:bodyPr>
            <a:noAutofit/>
          </a:bodyPr>
          <a:lstStyle/>
          <a:p>
            <a:r>
              <a:rPr lang="it-IT" sz="6000" dirty="0" smtClean="0"/>
              <a:t>RETI COMPLESSE</a:t>
            </a:r>
            <a:endParaRPr lang="it-IT" sz="6000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3255288" y="2199504"/>
            <a:ext cx="7017488" cy="3138616"/>
          </a:xfrm>
        </p:spPr>
        <p:txBody>
          <a:bodyPr>
            <a:normAutofit/>
          </a:bodyPr>
          <a:lstStyle/>
          <a:p>
            <a:r>
              <a:rPr lang="it-IT" dirty="0" smtClean="0"/>
              <a:t>NELLE </a:t>
            </a:r>
            <a:r>
              <a:rPr lang="it-IT" dirty="0" smtClean="0"/>
              <a:t>reti più complesse in cui sono presenti parecchie subnet, ognuna di queste fa riferimento ad un GATEWAY che instrada il traffico dati verso le altre sottoreti o lo reindirizza ad altri GATEWAY.</a:t>
            </a:r>
          </a:p>
          <a:p>
            <a:endParaRPr lang="it-IT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255285" y="344841"/>
            <a:ext cx="8162357" cy="1100900"/>
          </a:xfrm>
        </p:spPr>
        <p:txBody>
          <a:bodyPr>
            <a:normAutofit fontScale="90000"/>
          </a:bodyPr>
          <a:lstStyle/>
          <a:p>
            <a:r>
              <a:rPr lang="it-IT" dirty="0" smtClean="0"/>
              <a:t>COME FUNZIONA?</a:t>
            </a:r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3329426" y="2923207"/>
            <a:ext cx="8051147" cy="1599366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it-IT" dirty="0" smtClean="0"/>
              <a:t>CONTROLLO TRA BIT E PREFIX</a:t>
            </a:r>
          </a:p>
          <a:p>
            <a:pPr marL="457200" indent="-457200">
              <a:buFont typeface="+mj-lt"/>
              <a:buAutoNum type="arabicPeriod"/>
            </a:pPr>
            <a:r>
              <a:rPr lang="it-IT" dirty="0" smtClean="0"/>
              <a:t>I primi Bit e prefix corrispondono</a:t>
            </a:r>
          </a:p>
          <a:p>
            <a:pPr marL="457200" indent="-457200">
              <a:buFont typeface="+mj-lt"/>
              <a:buAutoNum type="arabicPeriod"/>
            </a:pPr>
            <a:r>
              <a:rPr lang="it-IT" dirty="0" smtClean="0"/>
              <a:t>i primi bit e il prefix non corrispondono</a:t>
            </a:r>
            <a:endParaRPr lang="it-IT" dirty="0" smtClean="0"/>
          </a:p>
          <a:p>
            <a:endParaRPr lang="it-IT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255285" y="344841"/>
            <a:ext cx="8162357" cy="1100900"/>
          </a:xfrm>
        </p:spPr>
        <p:txBody>
          <a:bodyPr>
            <a:normAutofit fontScale="90000"/>
          </a:bodyPr>
          <a:lstStyle/>
          <a:p>
            <a:r>
              <a:rPr lang="it-IT" dirty="0" smtClean="0"/>
              <a:t>CONTROLLO</a:t>
            </a:r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2773372" y="2075936"/>
            <a:ext cx="8224141" cy="4176584"/>
          </a:xfrm>
        </p:spPr>
        <p:txBody>
          <a:bodyPr>
            <a:normAutofit/>
          </a:bodyPr>
          <a:lstStyle/>
          <a:p>
            <a:pPr marL="457200" indent="-457200"/>
            <a:r>
              <a:rPr lang="it-IT" dirty="0" smtClean="0"/>
              <a:t>    Un </a:t>
            </a:r>
            <a:r>
              <a:rPr lang="it-IT" dirty="0" smtClean="0"/>
              <a:t>COMPUTER connesso alla </a:t>
            </a:r>
            <a:r>
              <a:rPr lang="it-IT" dirty="0" smtClean="0"/>
              <a:t>rete locale </a:t>
            </a:r>
            <a:r>
              <a:rPr lang="it-IT" dirty="0" smtClean="0"/>
              <a:t>confronta i primi BIT dell'indirizzo di destinazione dei dati da inviare con il </a:t>
            </a:r>
            <a:r>
              <a:rPr lang="it-IT" dirty="0" smtClean="0"/>
              <a:t>network </a:t>
            </a:r>
            <a:r>
              <a:rPr lang="it-IT" dirty="0" smtClean="0"/>
              <a:t>PREFIX (già noto) del proprio indirizzo </a:t>
            </a:r>
            <a:r>
              <a:rPr lang="it-IT" dirty="0" smtClean="0"/>
              <a:t>IP.</a:t>
            </a:r>
          </a:p>
          <a:p>
            <a:pPr marL="457200" indent="-457200"/>
            <a:endParaRPr lang="it-IT" dirty="0" smtClean="0"/>
          </a:p>
          <a:p>
            <a:pPr marL="457200" indent="-457200"/>
            <a:endParaRPr lang="it-IT" dirty="0" smtClean="0"/>
          </a:p>
          <a:p>
            <a:r>
              <a:rPr lang="it-IT" sz="1300" b="0" dirty="0" smtClean="0"/>
              <a:t>ATTENZIONE</a:t>
            </a:r>
            <a:r>
              <a:rPr lang="it-IT" sz="1300" b="0" dirty="0" smtClean="0"/>
              <a:t>:</a:t>
            </a:r>
          </a:p>
          <a:p>
            <a:r>
              <a:rPr lang="it-IT" sz="1300" b="0" dirty="0" smtClean="0"/>
              <a:t>Non </a:t>
            </a:r>
            <a:r>
              <a:rPr lang="it-IT" sz="1300" b="0" dirty="0" smtClean="0"/>
              <a:t>possono coesistere in una stessa rete 2 computer </a:t>
            </a:r>
            <a:r>
              <a:rPr lang="it-IT" sz="1300" b="0" dirty="0" smtClean="0"/>
              <a:t>       con </a:t>
            </a:r>
            <a:r>
              <a:rPr lang="it-IT" sz="1300" b="0" dirty="0" smtClean="0"/>
              <a:t>lo stesso indirizzo IP (conflitto IP; il secondo arrivato disattiva la propria scheda di rete).</a:t>
            </a:r>
          </a:p>
          <a:p>
            <a:pPr marL="457200" indent="-457200"/>
            <a:endParaRPr lang="it-IT" dirty="0" smtClean="0"/>
          </a:p>
          <a:p>
            <a:pPr marL="457200" indent="-457200"/>
            <a:endParaRPr lang="it-IT" dirty="0" smtClean="0"/>
          </a:p>
          <a:p>
            <a:pPr marL="457200" indent="-457200"/>
            <a:endParaRPr lang="it-IT" dirty="0" smtClean="0"/>
          </a:p>
          <a:p>
            <a:pPr marL="457200" indent="-457200"/>
            <a:endParaRPr lang="it-IT" dirty="0" smtClean="0"/>
          </a:p>
          <a:p>
            <a:endParaRPr lang="it-IT" dirty="0" smtClean="0"/>
          </a:p>
          <a:p>
            <a:endParaRPr lang="it-IT" dirty="0" smtClean="0"/>
          </a:p>
          <a:p>
            <a:endParaRPr lang="it-IT" dirty="0"/>
          </a:p>
        </p:txBody>
      </p:sp>
      <p:sp>
        <p:nvSpPr>
          <p:cNvPr id="6" name="CasellaDiTesto 5"/>
          <p:cNvSpPr txBox="1"/>
          <p:nvPr/>
        </p:nvSpPr>
        <p:spPr>
          <a:xfrm>
            <a:off x="3262184" y="4769708"/>
            <a:ext cx="242192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it-IT" dirty="0" smtClean="0"/>
          </a:p>
          <a:p>
            <a:endParaRPr lang="it-IT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255285" y="344841"/>
            <a:ext cx="8162357" cy="1100900"/>
          </a:xfrm>
        </p:spPr>
        <p:txBody>
          <a:bodyPr>
            <a:noAutofit/>
          </a:bodyPr>
          <a:lstStyle/>
          <a:p>
            <a:r>
              <a:rPr lang="it-IT" sz="6000" dirty="0" smtClean="0"/>
              <a:t>SE CORRISPONDONO</a:t>
            </a:r>
            <a:endParaRPr lang="it-IT" sz="6000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2810443" y="2490731"/>
            <a:ext cx="8224141" cy="3168674"/>
          </a:xfrm>
        </p:spPr>
        <p:txBody>
          <a:bodyPr>
            <a:normAutofit/>
          </a:bodyPr>
          <a:lstStyle/>
          <a:p>
            <a:pPr marL="457200" indent="-457200"/>
            <a:r>
              <a:rPr lang="it-IT" dirty="0" smtClean="0"/>
              <a:t>    se </a:t>
            </a:r>
            <a:r>
              <a:rPr lang="it-IT" dirty="0" smtClean="0"/>
              <a:t>corrispondono, significa che il computer di destinazione è sulla stessa rete </a:t>
            </a:r>
            <a:r>
              <a:rPr lang="it-IT" dirty="0" smtClean="0"/>
              <a:t>locale.</a:t>
            </a:r>
          </a:p>
          <a:p>
            <a:pPr marL="457200" indent="-457200"/>
            <a:r>
              <a:rPr lang="it-IT" dirty="0" smtClean="0"/>
              <a:t> </a:t>
            </a:r>
            <a:r>
              <a:rPr lang="it-IT" dirty="0" smtClean="0"/>
              <a:t>   I dati non passeranno quindi attraverso il gateway</a:t>
            </a:r>
            <a:endParaRPr lang="it-IT" dirty="0" smtClean="0"/>
          </a:p>
          <a:p>
            <a:endParaRPr lang="it-IT" dirty="0" smtClean="0"/>
          </a:p>
          <a:p>
            <a:endParaRPr lang="it-IT" dirty="0" smtClean="0"/>
          </a:p>
          <a:p>
            <a:endParaRPr lang="it-IT" dirty="0"/>
          </a:p>
        </p:txBody>
      </p:sp>
      <p:sp>
        <p:nvSpPr>
          <p:cNvPr id="6" name="CasellaDiTesto 5"/>
          <p:cNvSpPr txBox="1"/>
          <p:nvPr/>
        </p:nvSpPr>
        <p:spPr>
          <a:xfrm>
            <a:off x="3262184" y="4769708"/>
            <a:ext cx="242192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it-IT" dirty="0" smtClean="0"/>
          </a:p>
          <a:p>
            <a:endParaRPr lang="it-IT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255285" y="344841"/>
            <a:ext cx="8162357" cy="1100900"/>
          </a:xfrm>
        </p:spPr>
        <p:txBody>
          <a:bodyPr>
            <a:noAutofit/>
          </a:bodyPr>
          <a:lstStyle/>
          <a:p>
            <a:r>
              <a:rPr lang="it-IT" sz="4800" dirty="0" smtClean="0"/>
              <a:t>SE NON CORRISPONDONO</a:t>
            </a:r>
            <a:endParaRPr lang="it-IT" sz="4800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2810443" y="2490731"/>
            <a:ext cx="8224141" cy="3168674"/>
          </a:xfrm>
        </p:spPr>
        <p:txBody>
          <a:bodyPr>
            <a:normAutofit/>
          </a:bodyPr>
          <a:lstStyle/>
          <a:p>
            <a:pPr marL="457200" indent="-457200"/>
            <a:r>
              <a:rPr lang="it-IT" dirty="0" smtClean="0"/>
              <a:t>    se </a:t>
            </a:r>
            <a:r>
              <a:rPr lang="it-IT" dirty="0" smtClean="0"/>
              <a:t>invece i primi bit e il prefix non corrispondono, il computer d'origine invia i dati al gateway, il quale si occuperà del loro successivo instradamento verso la rete remota di destinazione</a:t>
            </a:r>
          </a:p>
          <a:p>
            <a:endParaRPr lang="it-IT" dirty="0" smtClean="0"/>
          </a:p>
          <a:p>
            <a:endParaRPr lang="it-IT" dirty="0"/>
          </a:p>
        </p:txBody>
      </p:sp>
      <p:sp>
        <p:nvSpPr>
          <p:cNvPr id="6" name="CasellaDiTesto 5"/>
          <p:cNvSpPr txBox="1"/>
          <p:nvPr/>
        </p:nvSpPr>
        <p:spPr>
          <a:xfrm>
            <a:off x="3262184" y="4769708"/>
            <a:ext cx="242192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it-IT" dirty="0" smtClean="0"/>
          </a:p>
          <a:p>
            <a:endParaRPr lang="it-IT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1" name="Picture 3" descr="C:\Users\luca.nespoli\Desktop\Untitled2 (1).pn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2916193" y="1115768"/>
            <a:ext cx="8967497" cy="5050254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2A1A00"/>
      </a:dk2>
      <a:lt2>
        <a:srgbClr val="F3F3F2"/>
      </a:lt2>
      <a:accent1>
        <a:srgbClr val="F8B323"/>
      </a:accent1>
      <a:accent2>
        <a:srgbClr val="656A59"/>
      </a:accent2>
      <a:accent3>
        <a:srgbClr val="46B2B5"/>
      </a:accent3>
      <a:accent4>
        <a:srgbClr val="8CAA7E"/>
      </a:accent4>
      <a:accent5>
        <a:srgbClr val="D36F68"/>
      </a:accent5>
      <a:accent6>
        <a:srgbClr val="826276"/>
      </a:accent6>
      <a:hlink>
        <a:srgbClr val="46B2B5"/>
      </a:hlink>
      <a:folHlink>
        <a:srgbClr val="A46694"/>
      </a:folHlink>
    </a:clrScheme>
    <a:fontScheme name="Badge">
      <a:majorFont>
        <a:latin typeface="Impact"/>
        <a:ea typeface=""/>
        <a:cs typeface=""/>
      </a:majorFont>
      <a:minorFont>
        <a:latin typeface="Gill Sans MT"/>
        <a:ea typeface=""/>
        <a:cs typeface="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Badge" id="{71A07785-5930-41D4-9A83-E23602B48E98}" vid="{771EA782-DFA6-45B1-AEA3-661F1715B310}"/>
    </a:ext>
  </a:ext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TF00001242</Template>
  <TotalTime>44</TotalTime>
  <Words>149</Words>
  <Application>Microsoft Office PowerPoint</Application>
  <PresentationFormat>Personalizzato</PresentationFormat>
  <Paragraphs>33</Paragraphs>
  <Slides>10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10</vt:i4>
      </vt:variant>
    </vt:vector>
  </HeadingPairs>
  <TitlesOfParts>
    <vt:vector size="11" baseType="lpstr">
      <vt:lpstr>Badge</vt:lpstr>
      <vt:lpstr>IL GATEWAY</vt:lpstr>
      <vt:lpstr>COSA e’?</vt:lpstr>
      <vt:lpstr>RETI SEMPLICI</vt:lpstr>
      <vt:lpstr>RETI COMPLESSE</vt:lpstr>
      <vt:lpstr>COME FUNZIONA?</vt:lpstr>
      <vt:lpstr>CONTROLLO</vt:lpstr>
      <vt:lpstr>SE CORRISPONDONO</vt:lpstr>
      <vt:lpstr>SE NON CORRISPONDONO</vt:lpstr>
      <vt:lpstr>Diapositiva 9</vt:lpstr>
      <vt:lpstr>THE END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Nespoli Luca</dc:creator>
  <cp:lastModifiedBy>luca.nespoli</cp:lastModifiedBy>
  <cp:revision>7</cp:revision>
  <dcterms:created xsi:type="dcterms:W3CDTF">2015-02-11T21:48:33Z</dcterms:created>
  <dcterms:modified xsi:type="dcterms:W3CDTF">2018-02-08T07:59:11Z</dcterms:modified>
</cp:coreProperties>
</file>

<file path=docProps/thumbnail.jpeg>
</file>