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Copertina" id="{30498D81-44E6-45B8-AA48-7F1FDA80E3D5}">
          <p14:sldIdLst>
            <p14:sldId id="256"/>
            <p14:sldId id="259"/>
          </p14:sldIdLst>
        </p14:section>
        <p14:section name="Contenuto" id="{B31C6B9F-795E-4017-AE4B-A63307873055}">
          <p14:sldIdLst>
            <p14:sldId id="257"/>
            <p14:sldId id="258"/>
          </p14:sldIdLst>
        </p14:section>
        <p14:section name="Sitografia" id="{70464F5F-21F2-441C-A15A-C561790BE881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94" autoAdjust="0"/>
    <p:restoredTop sz="94364" autoAdjust="0"/>
  </p:normalViewPr>
  <p:slideViewPr>
    <p:cSldViewPr snapToGrid="0">
      <p:cViewPr varScale="1">
        <p:scale>
          <a:sx n="62" d="100"/>
          <a:sy n="62" d="100"/>
        </p:scale>
        <p:origin x="-30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ndiere con Euro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846253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02591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84421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3192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88858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7684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13269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3510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26576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1458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1194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3652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ndiere senza Euro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846253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86988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oz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432679"/>
            <a:ext cx="9777045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2373" y="1430316"/>
            <a:ext cx="2256451" cy="20530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" y="81560"/>
            <a:ext cx="9777045" cy="136064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9932373" y="81561"/>
            <a:ext cx="2256452" cy="1360642"/>
          </a:xfrm>
          <a:prstGeom prst="rect">
            <a:avLst/>
          </a:prstGeom>
          <a:blipFill dpi="0" rotWithShape="1">
            <a:blip r:embed="rId4" cstate="print">
              <a:alphaModFix amt="9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238074"/>
            <a:ext cx="8801304" cy="1080938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4985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rlanda del N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HD-ShadowLon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432678"/>
            <a:ext cx="9777045" cy="321164"/>
          </a:xfrm>
          <a:prstGeom prst="rect">
            <a:avLst/>
          </a:prstGeom>
        </p:spPr>
      </p:pic>
      <p:pic>
        <p:nvPicPr>
          <p:cNvPr id="21" name="Picture 15" descr="HD-ShadowShor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2373" y="1430316"/>
            <a:ext cx="2256451" cy="205301"/>
          </a:xfrm>
          <a:prstGeom prst="rect">
            <a:avLst/>
          </a:prstGeom>
        </p:spPr>
      </p:pic>
      <p:sp>
        <p:nvSpPr>
          <p:cNvPr id="22" name="Rectangle 16"/>
          <p:cNvSpPr/>
          <p:nvPr userDrawn="1"/>
        </p:nvSpPr>
        <p:spPr>
          <a:xfrm>
            <a:off x="2" y="81560"/>
            <a:ext cx="9777044" cy="136064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17"/>
          <p:cNvSpPr/>
          <p:nvPr userDrawn="1"/>
        </p:nvSpPr>
        <p:spPr>
          <a:xfrm>
            <a:off x="9932373" y="81561"/>
            <a:ext cx="2256452" cy="1360642"/>
          </a:xfrm>
          <a:prstGeom prst="rect">
            <a:avLst/>
          </a:prstGeom>
          <a:blipFill dpi="0" rotWithShape="1">
            <a:blip r:embed="rId4" cstate="print">
              <a:alphaModFix amt="99000"/>
            </a:blip>
            <a:srcRect/>
            <a:stretch>
              <a:fillRect l="-10000" r="-1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0321" y="238074"/>
            <a:ext cx="8801304" cy="1080938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1413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10520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7918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43711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47374" y="1971234"/>
            <a:ext cx="1444625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585450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668377" y="609600"/>
            <a:ext cx="1602997" cy="136819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 l="5000" r="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1462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8357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1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0BC1-5037-43D1-BB5F-133677443456}" type="datetimeFigureOut">
              <a:rPr lang="it-IT" smtClean="0"/>
              <a:pPr/>
              <a:t>07/03/2018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5F720-E87D-445A-A53D-1A3699BEED8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834594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69" r:id="rId2"/>
    <p:sldLayoutId id="2147483752" r:id="rId3"/>
    <p:sldLayoutId id="2147483768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esun.co.uk/news/3830656/good-friday-agreement-deal-guide-border/" TargetMode="External"/><Relationship Id="rId3" Type="http://schemas.openxmlformats.org/officeDocument/2006/relationships/hyperlink" Target="https://en.wikipedia.org/wiki/United_Kingdom_European_Union_membership_referendum,_2016" TargetMode="External"/><Relationship Id="rId7" Type="http://schemas.openxmlformats.org/officeDocument/2006/relationships/hyperlink" Target="https://en.wikipedia.org/wiki/Scottish_independence_referendum,_2014" TargetMode="External"/><Relationship Id="rId2" Type="http://schemas.openxmlformats.org/officeDocument/2006/relationships/hyperlink" Target="https://en.wikipedia.org/wiki/Brexit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gov.scot/Resource/0052/00525848.pdf" TargetMode="External"/><Relationship Id="rId5" Type="http://schemas.openxmlformats.org/officeDocument/2006/relationships/hyperlink" Target="https://www.theguardian.com/politics/2016/jun/20/why-northern-irish-and-irish-voters-want-to-remain-in-the-eu" TargetMode="External"/><Relationship Id="rId4" Type="http://schemas.openxmlformats.org/officeDocument/2006/relationships/hyperlink" Target="https://www.theguardian.com/commentisfree/2016/jun/21/northern-ireland-fear-brexit-conflict-good-friday-agreement-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Brexit</a:t>
            </a:r>
            <a:r>
              <a:rPr lang="it-IT" dirty="0" smtClean="0"/>
              <a:t>: Scotland and </a:t>
            </a:r>
            <a:r>
              <a:rPr lang="it-IT" dirty="0" err="1" smtClean="0"/>
              <a:t>Northern</a:t>
            </a:r>
            <a:r>
              <a:rPr lang="it-IT" dirty="0" smtClean="0"/>
              <a:t> </a:t>
            </a:r>
            <a:r>
              <a:rPr lang="it-IT" dirty="0" err="1" smtClean="0"/>
              <a:t>Ireland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Farina Andrea - Rossi Andrea − 5AS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1980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Brexit</a:t>
            </a:r>
            <a:r>
              <a:rPr lang="it-IT" dirty="0" smtClean="0"/>
              <a:t>: Scotland and </a:t>
            </a:r>
            <a:r>
              <a:rPr lang="it-IT" dirty="0" err="1" smtClean="0"/>
              <a:t>Northern</a:t>
            </a:r>
            <a:r>
              <a:rPr lang="it-IT" dirty="0" smtClean="0"/>
              <a:t> </a:t>
            </a:r>
            <a:r>
              <a:rPr lang="it-IT" dirty="0" err="1" smtClean="0"/>
              <a:t>Ireland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Farina Andrea - Rossi Andrea − 5AS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590014880"/>
      </p:ext>
    </p:extLst>
  </p:cSld>
  <p:clrMapOvr>
    <a:masterClrMapping/>
  </p:clrMapOvr>
  <p:transition spd="med" advTm="25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Scotland</a:t>
            </a:r>
            <a:endParaRPr lang="it-IT" dirty="0"/>
          </a:p>
        </p:txBody>
      </p:sp>
      <p:sp>
        <p:nvSpPr>
          <p:cNvPr id="5" name="Figura a mano libera 4"/>
          <p:cNvSpPr/>
          <p:nvPr/>
        </p:nvSpPr>
        <p:spPr>
          <a:xfrm>
            <a:off x="261389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694" tIns="92694" rIns="92694" bIns="58331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err="1" smtClean="0"/>
              <a:t>Failed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independence</a:t>
            </a:r>
            <a:r>
              <a:rPr lang="it-IT" sz="2100" kern="1200" dirty="0" smtClean="0"/>
              <a:t> referendum</a:t>
            </a:r>
            <a:endParaRPr lang="it-IT" sz="2100" kern="1200" dirty="0"/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smtClean="0"/>
              <a:t>Businesses are </a:t>
            </a:r>
            <a:r>
              <a:rPr lang="it-IT" sz="2100" kern="1200" dirty="0" err="1" smtClean="0"/>
              <a:t>able</a:t>
            </a:r>
            <a:r>
              <a:rPr lang="it-IT" sz="2100" kern="1200" dirty="0" smtClean="0"/>
              <a:t> to </a:t>
            </a:r>
            <a:r>
              <a:rPr lang="it-IT" sz="2100" kern="1200" dirty="0" err="1" smtClean="0"/>
              <a:t>trade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across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all</a:t>
            </a:r>
            <a:r>
              <a:rPr lang="it-IT" sz="2100" kern="1200" dirty="0" smtClean="0"/>
              <a:t> Europe</a:t>
            </a:r>
            <a:endParaRPr lang="it-IT" sz="2100" kern="1200" dirty="0"/>
          </a:p>
        </p:txBody>
      </p:sp>
      <p:sp>
        <p:nvSpPr>
          <p:cNvPr id="7" name="Forma 6"/>
          <p:cNvSpPr/>
          <p:nvPr/>
        </p:nvSpPr>
        <p:spPr>
          <a:xfrm>
            <a:off x="1828328" y="3532591"/>
            <a:ext cx="3024436" cy="3024436"/>
          </a:xfrm>
          <a:prstGeom prst="leftCircularArrow">
            <a:avLst>
              <a:gd name="adj1" fmla="val 3033"/>
              <a:gd name="adj2" fmla="val 372222"/>
              <a:gd name="adj3" fmla="val 2147732"/>
              <a:gd name="adj4" fmla="val 9024489"/>
              <a:gd name="adj5" fmla="val 353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igura a mano libera 7"/>
          <p:cNvSpPr/>
          <p:nvPr/>
        </p:nvSpPr>
        <p:spPr>
          <a:xfrm>
            <a:off x="878258" y="4761259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err="1" smtClean="0"/>
              <a:t>Before</a:t>
            </a:r>
            <a:endParaRPr lang="it-IT" sz="3400" b="1" kern="1200" dirty="0"/>
          </a:p>
        </p:txBody>
      </p:sp>
      <p:sp>
        <p:nvSpPr>
          <p:cNvPr id="9" name="Figura a mano libera 8"/>
          <p:cNvSpPr/>
          <p:nvPr/>
        </p:nvSpPr>
        <p:spPr>
          <a:xfrm>
            <a:off x="3782590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694" tIns="583311" rIns="92694" bIns="92694" numCol="1" spcCol="1270" anchor="t" anchorCtr="0">
            <a:noAutofit/>
          </a:bodyPr>
          <a:lstStyle/>
          <a:p>
            <a:pPr marL="285750" lvl="1" indent="-285750" algn="l" defTabSz="1600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3600" kern="1200" dirty="0" smtClean="0"/>
              <a:t>62% </a:t>
            </a:r>
            <a:r>
              <a:rPr lang="it-IT" sz="3600" kern="1200" dirty="0" err="1" smtClean="0"/>
              <a:t>voted</a:t>
            </a:r>
            <a:r>
              <a:rPr lang="it-IT" sz="3600" kern="1200" dirty="0" smtClean="0"/>
              <a:t> for </a:t>
            </a:r>
            <a:r>
              <a:rPr lang="it-IT" sz="3600" kern="1200" dirty="0" err="1" smtClean="0"/>
              <a:t>Remain</a:t>
            </a:r>
            <a:endParaRPr lang="it-IT" sz="3600" kern="1200" dirty="0"/>
          </a:p>
        </p:txBody>
      </p:sp>
      <p:sp>
        <p:nvSpPr>
          <p:cNvPr id="10" name="Freccia ad arco 9"/>
          <p:cNvSpPr/>
          <p:nvPr/>
        </p:nvSpPr>
        <p:spPr>
          <a:xfrm>
            <a:off x="5326397" y="1567406"/>
            <a:ext cx="3379136" cy="3379136"/>
          </a:xfrm>
          <a:prstGeom prst="circularArrow">
            <a:avLst>
              <a:gd name="adj1" fmla="val 2715"/>
              <a:gd name="adj2" fmla="val 330674"/>
              <a:gd name="adj3" fmla="val 19493815"/>
              <a:gd name="adj4" fmla="val 12575511"/>
              <a:gd name="adj5" fmla="val 316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igura a mano libera 10"/>
          <p:cNvSpPr/>
          <p:nvPr/>
        </p:nvSpPr>
        <p:spPr>
          <a:xfrm>
            <a:off x="4399459" y="2471713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smtClean="0"/>
              <a:t>Vote </a:t>
            </a:r>
            <a:r>
              <a:rPr lang="it-IT" sz="3400" b="1" kern="1200" dirty="0" err="1" smtClean="0"/>
              <a:t>result</a:t>
            </a:r>
            <a:endParaRPr lang="it-IT" sz="3400" b="1" kern="1200" dirty="0"/>
          </a:p>
        </p:txBody>
      </p:sp>
      <p:sp>
        <p:nvSpPr>
          <p:cNvPr id="12" name="Figura a mano libera 11"/>
          <p:cNvSpPr/>
          <p:nvPr/>
        </p:nvSpPr>
        <p:spPr>
          <a:xfrm>
            <a:off x="7303791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694" tIns="92694" rIns="92694" bIns="58331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err="1" smtClean="0"/>
              <a:t>Proposed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second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indepencence</a:t>
            </a:r>
            <a:r>
              <a:rPr lang="it-IT" sz="2100" kern="1200" dirty="0" smtClean="0"/>
              <a:t> referendum</a:t>
            </a:r>
            <a:endParaRPr lang="it-IT" sz="2100" kern="1200" dirty="0"/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err="1" smtClean="0"/>
              <a:t>Fear</a:t>
            </a:r>
            <a:r>
              <a:rPr lang="it-IT" sz="2100" kern="1200" dirty="0" smtClean="0"/>
              <a:t> of </a:t>
            </a:r>
            <a:r>
              <a:rPr lang="it-IT" sz="2100" kern="1200" dirty="0" err="1" smtClean="0"/>
              <a:t>less</a:t>
            </a:r>
            <a:r>
              <a:rPr lang="it-IT" sz="2100" kern="1200" dirty="0" smtClean="0"/>
              <a:t> work for </a:t>
            </a:r>
            <a:r>
              <a:rPr lang="it-IT" sz="2100" kern="1200" dirty="0" err="1" smtClean="0"/>
              <a:t>Scottish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people</a:t>
            </a:r>
            <a:endParaRPr lang="it-IT" sz="2100" kern="1200" dirty="0"/>
          </a:p>
        </p:txBody>
      </p:sp>
      <p:sp>
        <p:nvSpPr>
          <p:cNvPr id="13" name="Figura a mano libera 12"/>
          <p:cNvSpPr/>
          <p:nvPr/>
        </p:nvSpPr>
        <p:spPr>
          <a:xfrm>
            <a:off x="7920660" y="4761259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err="1" smtClean="0"/>
              <a:t>After</a:t>
            </a:r>
            <a:endParaRPr lang="it-IT" sz="3400" b="1" kern="1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53770" y="1564024"/>
            <a:ext cx="2801466" cy="340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05819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680321" y="238074"/>
            <a:ext cx="9613861" cy="1080938"/>
          </a:xfrm>
        </p:spPr>
        <p:txBody>
          <a:bodyPr/>
          <a:lstStyle/>
          <a:p>
            <a:r>
              <a:rPr lang="it-IT" dirty="0" err="1" smtClean="0"/>
              <a:t>Northern</a:t>
            </a:r>
            <a:r>
              <a:rPr lang="it-IT" dirty="0" smtClean="0"/>
              <a:t> </a:t>
            </a:r>
            <a:r>
              <a:rPr lang="it-IT" dirty="0" err="1" smtClean="0"/>
              <a:t>Ireland</a:t>
            </a:r>
            <a:endParaRPr lang="it-IT" dirty="0"/>
          </a:p>
        </p:txBody>
      </p:sp>
      <p:sp>
        <p:nvSpPr>
          <p:cNvPr id="6" name="Figura a mano libera 5"/>
          <p:cNvSpPr/>
          <p:nvPr/>
        </p:nvSpPr>
        <p:spPr>
          <a:xfrm>
            <a:off x="261389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694" tIns="92694" rIns="92694" bIns="58331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err="1" smtClean="0"/>
              <a:t>Businesses</a:t>
            </a:r>
            <a:r>
              <a:rPr lang="it-IT" sz="2100" kern="1200" dirty="0" smtClean="0"/>
              <a:t> are </a:t>
            </a:r>
            <a:r>
              <a:rPr lang="it-IT" sz="2100" kern="1200" dirty="0" err="1" smtClean="0"/>
              <a:t>able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to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trade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across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all</a:t>
            </a:r>
            <a:r>
              <a:rPr lang="it-IT" sz="2100" kern="1200" dirty="0" smtClean="0"/>
              <a:t> </a:t>
            </a:r>
            <a:r>
              <a:rPr lang="it-IT" sz="2100" kern="1200" dirty="0" err="1" smtClean="0"/>
              <a:t>Europe</a:t>
            </a:r>
            <a:endParaRPr lang="it-IT" sz="2100" kern="1200" dirty="0"/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2100" kern="1200" dirty="0" smtClean="0"/>
              <a:t>No </a:t>
            </a:r>
            <a:r>
              <a:rPr lang="it-IT" sz="2100" kern="1200" dirty="0" err="1" smtClean="0"/>
              <a:t>borders</a:t>
            </a:r>
            <a:endParaRPr lang="it-IT" sz="2100" kern="1200" dirty="0"/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t-IT" sz="1800" kern="1200" dirty="0"/>
          </a:p>
        </p:txBody>
      </p:sp>
      <p:sp>
        <p:nvSpPr>
          <p:cNvPr id="7" name="Forma 6"/>
          <p:cNvSpPr/>
          <p:nvPr/>
        </p:nvSpPr>
        <p:spPr>
          <a:xfrm>
            <a:off x="1828328" y="3532591"/>
            <a:ext cx="3024436" cy="3024436"/>
          </a:xfrm>
          <a:prstGeom prst="leftCircularArrow">
            <a:avLst>
              <a:gd name="adj1" fmla="val 3033"/>
              <a:gd name="adj2" fmla="val 372222"/>
              <a:gd name="adj3" fmla="val 2147732"/>
              <a:gd name="adj4" fmla="val 9024489"/>
              <a:gd name="adj5" fmla="val 3539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igura a mano libera 7"/>
          <p:cNvSpPr/>
          <p:nvPr/>
        </p:nvSpPr>
        <p:spPr>
          <a:xfrm>
            <a:off x="878258" y="4761259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err="1" smtClean="0"/>
              <a:t>Before</a:t>
            </a:r>
            <a:endParaRPr lang="it-IT" sz="3400" b="1" kern="1200" dirty="0"/>
          </a:p>
        </p:txBody>
      </p:sp>
      <p:sp>
        <p:nvSpPr>
          <p:cNvPr id="9" name="Figura a mano libera 8"/>
          <p:cNvSpPr/>
          <p:nvPr/>
        </p:nvSpPr>
        <p:spPr>
          <a:xfrm>
            <a:off x="3782590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694" tIns="583311" rIns="92694" bIns="92694" numCol="1" spcCol="1270" anchor="t" anchorCtr="0">
            <a:noAutofit/>
          </a:bodyPr>
          <a:lstStyle/>
          <a:p>
            <a:pPr marL="285750" lvl="1" indent="-285750" algn="l" defTabSz="1600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3600" kern="1200" dirty="0" smtClean="0"/>
              <a:t>55.8% </a:t>
            </a:r>
            <a:r>
              <a:rPr lang="it-IT" sz="3600" kern="1200" dirty="0" err="1" smtClean="0"/>
              <a:t>voted</a:t>
            </a:r>
            <a:r>
              <a:rPr lang="it-IT" sz="3600" kern="1200" dirty="0" smtClean="0"/>
              <a:t> for </a:t>
            </a:r>
            <a:r>
              <a:rPr lang="it-IT" sz="3600" kern="1200" dirty="0" err="1" smtClean="0"/>
              <a:t>Remain</a:t>
            </a:r>
            <a:endParaRPr lang="it-IT" sz="3600" kern="1200" dirty="0"/>
          </a:p>
        </p:txBody>
      </p:sp>
      <p:sp>
        <p:nvSpPr>
          <p:cNvPr id="10" name="Freccia ad arco 9"/>
          <p:cNvSpPr/>
          <p:nvPr/>
        </p:nvSpPr>
        <p:spPr>
          <a:xfrm>
            <a:off x="5326397" y="1567406"/>
            <a:ext cx="3379136" cy="3379136"/>
          </a:xfrm>
          <a:prstGeom prst="circularArrow">
            <a:avLst>
              <a:gd name="adj1" fmla="val 2715"/>
              <a:gd name="adj2" fmla="val 330674"/>
              <a:gd name="adj3" fmla="val 19493815"/>
              <a:gd name="adj4" fmla="val 12575511"/>
              <a:gd name="adj5" fmla="val 3167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igura a mano libera 10"/>
          <p:cNvSpPr/>
          <p:nvPr/>
        </p:nvSpPr>
        <p:spPr>
          <a:xfrm>
            <a:off x="4399459" y="2471713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smtClean="0"/>
              <a:t>Vote </a:t>
            </a:r>
            <a:r>
              <a:rPr lang="it-IT" sz="3400" b="1" kern="1200" dirty="0" err="1" smtClean="0"/>
              <a:t>result</a:t>
            </a:r>
            <a:endParaRPr lang="it-IT" sz="3400" b="1" kern="1200" dirty="0"/>
          </a:p>
        </p:txBody>
      </p:sp>
      <p:sp>
        <p:nvSpPr>
          <p:cNvPr id="12" name="Figura a mano libera 11"/>
          <p:cNvSpPr/>
          <p:nvPr/>
        </p:nvSpPr>
        <p:spPr>
          <a:xfrm>
            <a:off x="7303791" y="2962330"/>
            <a:ext cx="2775910" cy="2289545"/>
          </a:xfrm>
          <a:custGeom>
            <a:avLst/>
            <a:gdLst>
              <a:gd name="connsiteX0" fmla="*/ 0 w 2775910"/>
              <a:gd name="connsiteY0" fmla="*/ 228955 h 2289545"/>
              <a:gd name="connsiteX1" fmla="*/ 228955 w 2775910"/>
              <a:gd name="connsiteY1" fmla="*/ 0 h 2289545"/>
              <a:gd name="connsiteX2" fmla="*/ 2546956 w 2775910"/>
              <a:gd name="connsiteY2" fmla="*/ 0 h 2289545"/>
              <a:gd name="connsiteX3" fmla="*/ 2775911 w 2775910"/>
              <a:gd name="connsiteY3" fmla="*/ 228955 h 2289545"/>
              <a:gd name="connsiteX4" fmla="*/ 2775910 w 2775910"/>
              <a:gd name="connsiteY4" fmla="*/ 2060591 h 2289545"/>
              <a:gd name="connsiteX5" fmla="*/ 2546955 w 2775910"/>
              <a:gd name="connsiteY5" fmla="*/ 2289546 h 2289545"/>
              <a:gd name="connsiteX6" fmla="*/ 228955 w 2775910"/>
              <a:gd name="connsiteY6" fmla="*/ 2289545 h 2289545"/>
              <a:gd name="connsiteX7" fmla="*/ 0 w 2775910"/>
              <a:gd name="connsiteY7" fmla="*/ 2060590 h 2289545"/>
              <a:gd name="connsiteX8" fmla="*/ 0 w 2775910"/>
              <a:gd name="connsiteY8" fmla="*/ 228955 h 228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5910" h="2289545">
                <a:moveTo>
                  <a:pt x="0" y="228955"/>
                </a:moveTo>
                <a:cubicBezTo>
                  <a:pt x="0" y="102507"/>
                  <a:pt x="102507" y="0"/>
                  <a:pt x="228955" y="0"/>
                </a:cubicBezTo>
                <a:lnTo>
                  <a:pt x="2546956" y="0"/>
                </a:lnTo>
                <a:cubicBezTo>
                  <a:pt x="2673404" y="0"/>
                  <a:pt x="2775911" y="102507"/>
                  <a:pt x="2775911" y="228955"/>
                </a:cubicBezTo>
                <a:cubicBezTo>
                  <a:pt x="2775911" y="839500"/>
                  <a:pt x="2775910" y="1450046"/>
                  <a:pt x="2775910" y="2060591"/>
                </a:cubicBezTo>
                <a:cubicBezTo>
                  <a:pt x="2775910" y="2187039"/>
                  <a:pt x="2673403" y="2289546"/>
                  <a:pt x="2546955" y="2289546"/>
                </a:cubicBezTo>
                <a:lnTo>
                  <a:pt x="228955" y="2289545"/>
                </a:lnTo>
                <a:cubicBezTo>
                  <a:pt x="102507" y="2289545"/>
                  <a:pt x="0" y="2187038"/>
                  <a:pt x="0" y="2060590"/>
                </a:cubicBezTo>
                <a:lnTo>
                  <a:pt x="0" y="228955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6979" tIns="86979" rIns="86979" bIns="577596" numCol="1" spcCol="1270" anchor="t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800" kern="1200" dirty="0" err="1" smtClean="0"/>
              <a:t>Risk</a:t>
            </a:r>
            <a:r>
              <a:rPr lang="it-IT" sz="1800" kern="1200" dirty="0" smtClean="0"/>
              <a:t> of a hard </a:t>
            </a:r>
            <a:r>
              <a:rPr lang="it-IT" sz="1800" kern="1200" dirty="0" err="1" smtClean="0"/>
              <a:t>border</a:t>
            </a:r>
            <a:r>
              <a:rPr lang="it-IT" sz="1800" kern="1200" dirty="0" smtClean="0"/>
              <a:t> </a:t>
            </a:r>
            <a:r>
              <a:rPr lang="it-IT" sz="1800" kern="1200" dirty="0" err="1" smtClean="0"/>
              <a:t>between</a:t>
            </a:r>
            <a:r>
              <a:rPr lang="it-IT" sz="1800" kern="1200" dirty="0" smtClean="0"/>
              <a:t> the Republic of </a:t>
            </a:r>
            <a:r>
              <a:rPr lang="it-IT" sz="1800" kern="1200" dirty="0" err="1" smtClean="0"/>
              <a:t>Ireland</a:t>
            </a:r>
            <a:r>
              <a:rPr lang="it-IT" sz="1800" kern="1200" dirty="0" smtClean="0"/>
              <a:t> and </a:t>
            </a:r>
            <a:r>
              <a:rPr lang="it-IT" sz="1800" kern="1200" dirty="0" err="1" smtClean="0"/>
              <a:t>Northern</a:t>
            </a:r>
            <a:r>
              <a:rPr lang="it-IT" sz="1800" kern="1200" dirty="0" smtClean="0"/>
              <a:t> </a:t>
            </a:r>
            <a:r>
              <a:rPr lang="it-IT" sz="1800" kern="1200" dirty="0" err="1" smtClean="0"/>
              <a:t>Ireland</a:t>
            </a:r>
            <a:endParaRPr lang="it-IT" sz="1800" kern="1200" dirty="0"/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800" kern="1200" dirty="0" err="1" smtClean="0"/>
              <a:t>Worried</a:t>
            </a:r>
            <a:r>
              <a:rPr lang="it-IT" sz="1800" kern="1200" dirty="0" smtClean="0"/>
              <a:t> </a:t>
            </a:r>
            <a:r>
              <a:rPr lang="it-IT" sz="1800" kern="1200" dirty="0" err="1" smtClean="0"/>
              <a:t>about</a:t>
            </a:r>
            <a:r>
              <a:rPr lang="it-IT" sz="1800" kern="1200" dirty="0" smtClean="0"/>
              <a:t> the </a:t>
            </a:r>
            <a:r>
              <a:rPr lang="it-IT" sz="1800" kern="1200" dirty="0" err="1" smtClean="0"/>
              <a:t>Good</a:t>
            </a:r>
            <a:r>
              <a:rPr lang="it-IT" sz="1800" kern="1200" dirty="0" smtClean="0"/>
              <a:t> </a:t>
            </a:r>
            <a:r>
              <a:rPr lang="it-IT" sz="1800" kern="1200" dirty="0" err="1" smtClean="0"/>
              <a:t>Friday</a:t>
            </a:r>
            <a:r>
              <a:rPr lang="it-IT" sz="1800" kern="1200" dirty="0" smtClean="0"/>
              <a:t> Agreement</a:t>
            </a:r>
            <a:endParaRPr lang="it-IT" sz="1800" kern="1200" dirty="0"/>
          </a:p>
        </p:txBody>
      </p:sp>
      <p:sp>
        <p:nvSpPr>
          <p:cNvPr id="13" name="Figura a mano libera 12"/>
          <p:cNvSpPr/>
          <p:nvPr/>
        </p:nvSpPr>
        <p:spPr>
          <a:xfrm>
            <a:off x="7920660" y="4761259"/>
            <a:ext cx="2467475" cy="981233"/>
          </a:xfrm>
          <a:custGeom>
            <a:avLst/>
            <a:gdLst>
              <a:gd name="connsiteX0" fmla="*/ 0 w 2467475"/>
              <a:gd name="connsiteY0" fmla="*/ 98123 h 981233"/>
              <a:gd name="connsiteX1" fmla="*/ 98123 w 2467475"/>
              <a:gd name="connsiteY1" fmla="*/ 0 h 981233"/>
              <a:gd name="connsiteX2" fmla="*/ 2369352 w 2467475"/>
              <a:gd name="connsiteY2" fmla="*/ 0 h 981233"/>
              <a:gd name="connsiteX3" fmla="*/ 2467475 w 2467475"/>
              <a:gd name="connsiteY3" fmla="*/ 98123 h 981233"/>
              <a:gd name="connsiteX4" fmla="*/ 2467475 w 2467475"/>
              <a:gd name="connsiteY4" fmla="*/ 883110 h 981233"/>
              <a:gd name="connsiteX5" fmla="*/ 2369352 w 2467475"/>
              <a:gd name="connsiteY5" fmla="*/ 981233 h 981233"/>
              <a:gd name="connsiteX6" fmla="*/ 98123 w 2467475"/>
              <a:gd name="connsiteY6" fmla="*/ 981233 h 981233"/>
              <a:gd name="connsiteX7" fmla="*/ 0 w 2467475"/>
              <a:gd name="connsiteY7" fmla="*/ 883110 h 981233"/>
              <a:gd name="connsiteX8" fmla="*/ 0 w 2467475"/>
              <a:gd name="connsiteY8" fmla="*/ 98123 h 98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7475" h="981233">
                <a:moveTo>
                  <a:pt x="0" y="98123"/>
                </a:moveTo>
                <a:cubicBezTo>
                  <a:pt x="0" y="43931"/>
                  <a:pt x="43931" y="0"/>
                  <a:pt x="98123" y="0"/>
                </a:cubicBezTo>
                <a:lnTo>
                  <a:pt x="2369352" y="0"/>
                </a:lnTo>
                <a:cubicBezTo>
                  <a:pt x="2423544" y="0"/>
                  <a:pt x="2467475" y="43931"/>
                  <a:pt x="2467475" y="98123"/>
                </a:cubicBezTo>
                <a:lnTo>
                  <a:pt x="2467475" y="883110"/>
                </a:lnTo>
                <a:cubicBezTo>
                  <a:pt x="2467475" y="937302"/>
                  <a:pt x="2423544" y="981233"/>
                  <a:pt x="2369352" y="981233"/>
                </a:cubicBezTo>
                <a:lnTo>
                  <a:pt x="98123" y="981233"/>
                </a:lnTo>
                <a:cubicBezTo>
                  <a:pt x="43931" y="981233"/>
                  <a:pt x="0" y="937302"/>
                  <a:pt x="0" y="883110"/>
                </a:cubicBezTo>
                <a:lnTo>
                  <a:pt x="0" y="98123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509" tIns="71919" rIns="93509" bIns="7191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3400" b="1" kern="1200" dirty="0" err="1" smtClean="0"/>
              <a:t>After</a:t>
            </a:r>
            <a:endParaRPr lang="it-IT" sz="3400" b="1" kern="12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8354" y="2078181"/>
            <a:ext cx="2620866" cy="278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28140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Sitography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09489" y="2025748"/>
            <a:ext cx="115355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hlinkClick r:id="rId2"/>
              </a:rPr>
              <a:t>http://www.bbc.com/news/uk-politics-32810887</a:t>
            </a:r>
          </a:p>
          <a:p>
            <a:r>
              <a:rPr lang="it-IT" dirty="0" smtClean="0">
                <a:hlinkClick r:id="rId3"/>
              </a:rPr>
              <a:t>https</a:t>
            </a:r>
            <a:r>
              <a:rPr lang="it-IT" dirty="0">
                <a:hlinkClick r:id="rId3"/>
              </a:rPr>
              <a:t>://en.wikipedia.org/wiki/United_Kingdom_European_Union_membership_referendum,_</a:t>
            </a:r>
            <a:r>
              <a:rPr lang="it-IT" dirty="0" smtClean="0">
                <a:hlinkClick r:id="rId3"/>
              </a:rPr>
              <a:t>2016</a:t>
            </a:r>
            <a:endParaRPr lang="it-IT" dirty="0" smtClean="0"/>
          </a:p>
          <a:p>
            <a:r>
              <a:rPr lang="it-IT" dirty="0" smtClean="0">
                <a:hlinkClick r:id="rId4"/>
              </a:rPr>
              <a:t>https</a:t>
            </a:r>
            <a:r>
              <a:rPr lang="it-IT" dirty="0">
                <a:hlinkClick r:id="rId4"/>
              </a:rPr>
              <a:t>://</a:t>
            </a:r>
            <a:r>
              <a:rPr lang="it-IT" dirty="0" smtClean="0">
                <a:hlinkClick r:id="rId4"/>
              </a:rPr>
              <a:t>www.theguardian.com/commentisfree/2016/jun/21/northern-ireland-fear-brexit-conflict-good-friday-agreement-eu</a:t>
            </a:r>
            <a:endParaRPr lang="it-IT" dirty="0" smtClean="0"/>
          </a:p>
          <a:p>
            <a:r>
              <a:rPr lang="it-IT" dirty="0" smtClean="0">
                <a:hlinkClick r:id="rId5"/>
              </a:rPr>
              <a:t>https://www.theguardian.com/politics/2016/jun/20/why-northern-irish-and-irish-voters-want-to-remain-in-the-eu</a:t>
            </a:r>
            <a:endParaRPr lang="it-IT" dirty="0" smtClean="0"/>
          </a:p>
          <a:p>
            <a:r>
              <a:rPr lang="it-IT" dirty="0">
                <a:hlinkClick r:id="rId6"/>
              </a:rPr>
              <a:t>http://</a:t>
            </a:r>
            <a:r>
              <a:rPr lang="it-IT" dirty="0" smtClean="0">
                <a:hlinkClick r:id="rId6"/>
              </a:rPr>
              <a:t>www.gov.scot/Resource/0052/00525848.pdf</a:t>
            </a:r>
            <a:endParaRPr lang="it-IT" dirty="0" smtClean="0"/>
          </a:p>
          <a:p>
            <a:r>
              <a:rPr lang="it-IT" dirty="0">
                <a:hlinkClick r:id="rId7"/>
              </a:rPr>
              <a:t>https://en.wikipedia.org/wiki/Scottish_independence_referendum,_</a:t>
            </a:r>
            <a:r>
              <a:rPr lang="it-IT" dirty="0" smtClean="0">
                <a:hlinkClick r:id="rId7"/>
              </a:rPr>
              <a:t>2014</a:t>
            </a:r>
            <a:endParaRPr lang="it-IT" dirty="0" smtClean="0"/>
          </a:p>
          <a:p>
            <a:r>
              <a:rPr lang="it-IT" dirty="0">
                <a:hlinkClick r:id="rId8"/>
              </a:rPr>
              <a:t>https://www.thesun.co.uk/news/3830656/good-friday-agreement-deal-guide-border</a:t>
            </a:r>
            <a:r>
              <a:rPr lang="it-IT" dirty="0" smtClean="0">
                <a:hlinkClick r:id="rId8"/>
              </a:rPr>
              <a:t>/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9387557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o">
  <a:themeElements>
    <a:clrScheme name="Personalizzato 3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FFFFF"/>
      </a:hlink>
      <a:folHlink>
        <a:srgbClr val="D8D8D8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TM04033917[[fn=Berlino]]</Template>
  <TotalTime>863</TotalTime>
  <Words>125</Words>
  <Application>Microsoft Office PowerPoint</Application>
  <PresentationFormat>Personalizzato</PresentationFormat>
  <Paragraphs>30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Berlino</vt:lpstr>
      <vt:lpstr>Brexit: Scotland and Northern Ireland</vt:lpstr>
      <vt:lpstr>Brexit: Scotland and Northern Ireland</vt:lpstr>
      <vt:lpstr>Scotland</vt:lpstr>
      <vt:lpstr>Northern Ireland</vt:lpstr>
      <vt:lpstr>Sitography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Brexit: Scotland and Northern Ireland</dc:title>
  <dc:creator>bronch</dc:creator>
  <cp:lastModifiedBy>user</cp:lastModifiedBy>
  <cp:revision>41</cp:revision>
  <dcterms:created xsi:type="dcterms:W3CDTF">2018-03-01T14:33:43Z</dcterms:created>
  <dcterms:modified xsi:type="dcterms:W3CDTF">2018-03-07T11:56:05Z</dcterms:modified>
</cp:coreProperties>
</file>