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7"/>
  </p:notesMasterIdLst>
  <p:sldIdLst>
    <p:sldId id="266" r:id="rId2"/>
    <p:sldId id="268" r:id="rId3"/>
    <p:sldId id="267" r:id="rId4"/>
    <p:sldId id="269" r:id="rId5"/>
    <p:sldId id="26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C29"/>
    <a:srgbClr val="2AA0DA"/>
    <a:srgbClr val="24AE5F"/>
    <a:srgbClr val="ED6262"/>
    <a:srgbClr val="FFD0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4"/>
  </p:normalViewPr>
  <p:slideViewPr>
    <p:cSldViewPr snapToGrid="0" snapToObjects="1">
      <p:cViewPr varScale="1">
        <p:scale>
          <a:sx n="104" d="100"/>
          <a:sy n="104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56C0CF-8772-CC49-81DB-625492FD2A8A}" type="doc">
      <dgm:prSet loTypeId="urn:microsoft.com/office/officeart/2005/8/layout/vList2" loCatId="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982B7965-455E-D744-A377-1DA970FE35C0}">
      <dgm:prSet phldrT="[Tes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FF0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vert="horz" lIns="91440" tIns="45720" rIns="91440" bIns="45720" rtlCol="0" anchor="ctr"/>
        <a:lstStyle/>
        <a:p>
          <a:pPr marL="0" algn="ctr" defTabSz="914400" rtl="0" eaLnBrk="1" latinLnBrk="0" hangingPunct="1">
            <a:lnSpc>
              <a:spcPct val="89000"/>
            </a:lnSpc>
            <a:spcBef>
              <a:spcPct val="0"/>
            </a:spcBef>
            <a:buNone/>
          </a:pP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European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 </a:t>
          </a: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Economic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 Area</a:t>
          </a:r>
        </a:p>
      </dgm:t>
    </dgm:pt>
    <dgm:pt modelId="{D8853930-C7FD-9A4D-9312-80829AFA04D1}" type="parTrans" cxnId="{D8BFCDB5-C3E6-3442-BC27-0B9743CC4E76}">
      <dgm:prSet/>
      <dgm:spPr/>
      <dgm:t>
        <a:bodyPr/>
        <a:lstStyle/>
        <a:p>
          <a:endParaRPr lang="it-IT" sz="3200"/>
        </a:p>
      </dgm:t>
    </dgm:pt>
    <dgm:pt modelId="{29FE1EA8-51B8-554E-8E16-B072181E2F19}" type="sibTrans" cxnId="{D8BFCDB5-C3E6-3442-BC27-0B9743CC4E76}">
      <dgm:prSet/>
      <dgm:spPr/>
      <dgm:t>
        <a:bodyPr/>
        <a:lstStyle/>
        <a:p>
          <a:endParaRPr lang="it-IT" sz="3200"/>
        </a:p>
      </dgm:t>
    </dgm:pt>
    <dgm:pt modelId="{DE96FA6A-999E-134F-B7A3-DD69D5909205}">
      <dgm:prSet phldrT="[Tes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FFC0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vert="horz" lIns="91440" tIns="45720" rIns="91440" bIns="45720" rtlCol="0" anchor="ctr"/>
        <a:lstStyle/>
        <a:p>
          <a:pPr marL="0" algn="ctr" defTabSz="914400" rtl="0" eaLnBrk="1" latinLnBrk="0" hangingPunct="1">
            <a:lnSpc>
              <a:spcPct val="89000"/>
            </a:lnSpc>
            <a:spcBef>
              <a:spcPct val="0"/>
            </a:spcBef>
            <a:buNone/>
          </a:pP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EU </a:t>
          </a: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Customs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 Union</a:t>
          </a:r>
        </a:p>
      </dgm:t>
    </dgm:pt>
    <dgm:pt modelId="{DF382396-0036-C34B-98EE-61068A10A441}" type="parTrans" cxnId="{99F0687B-640B-9948-9C43-AB4465379D21}">
      <dgm:prSet/>
      <dgm:spPr/>
      <dgm:t>
        <a:bodyPr/>
        <a:lstStyle/>
        <a:p>
          <a:endParaRPr lang="it-IT" sz="3200"/>
        </a:p>
      </dgm:t>
    </dgm:pt>
    <dgm:pt modelId="{A8664B26-AA8D-EB40-9DD6-0BF93CA97A8A}" type="sibTrans" cxnId="{99F0687B-640B-9948-9C43-AB4465379D21}">
      <dgm:prSet/>
      <dgm:spPr/>
      <dgm:t>
        <a:bodyPr/>
        <a:lstStyle/>
        <a:p>
          <a:endParaRPr lang="it-IT" sz="3200"/>
        </a:p>
      </dgm:t>
    </dgm:pt>
    <dgm:pt modelId="{3DD4BC09-1458-0D45-85AA-7AEC4498290B}">
      <dgm:prSet phldrT="[Tes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00B05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vert="horz" lIns="91440" tIns="45720" rIns="91440" bIns="45720" rtlCol="0" anchor="ctr"/>
        <a:lstStyle/>
        <a:p>
          <a:pPr marL="0" algn="ctr" defTabSz="914400" rtl="0" eaLnBrk="1" latinLnBrk="0" hangingPunct="1">
            <a:lnSpc>
              <a:spcPct val="89000"/>
            </a:lnSpc>
            <a:spcBef>
              <a:spcPct val="0"/>
            </a:spcBef>
            <a:buNone/>
          </a:pP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Swiss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-style</a:t>
          </a:r>
        </a:p>
      </dgm:t>
    </dgm:pt>
    <dgm:pt modelId="{05F23414-0A5F-7D4C-8E1B-37A538DA77F6}" type="parTrans" cxnId="{69A7C71A-2756-624A-A2D6-294490CCA685}">
      <dgm:prSet/>
      <dgm:spPr/>
      <dgm:t>
        <a:bodyPr/>
        <a:lstStyle/>
        <a:p>
          <a:endParaRPr lang="it-IT" sz="3200"/>
        </a:p>
      </dgm:t>
    </dgm:pt>
    <dgm:pt modelId="{CFD491C0-FB8F-A247-A549-BA3060FEC3A4}" type="sibTrans" cxnId="{69A7C71A-2756-624A-A2D6-294490CCA685}">
      <dgm:prSet/>
      <dgm:spPr/>
      <dgm:t>
        <a:bodyPr/>
        <a:lstStyle/>
        <a:p>
          <a:endParaRPr lang="it-IT" sz="3200"/>
        </a:p>
      </dgm:t>
    </dgm:pt>
    <dgm:pt modelId="{3525FBA2-E5A3-8A42-B7E1-FB7F244AB6CF}">
      <dgm:prSet phldrT="[Tes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vert="horz" lIns="91440" tIns="45720" rIns="91440" bIns="45720" rtlCol="0" anchor="ctr"/>
        <a:lstStyle/>
        <a:p>
          <a:pPr marL="0" algn="ctr" defTabSz="914400" rtl="0" eaLnBrk="1" latinLnBrk="0" hangingPunct="1">
            <a:lnSpc>
              <a:spcPct val="89000"/>
            </a:lnSpc>
            <a:spcBef>
              <a:spcPct val="0"/>
            </a:spcBef>
            <a:buNone/>
          </a:pP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Free </a:t>
          </a: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Trade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 Agreement</a:t>
          </a:r>
        </a:p>
      </dgm:t>
    </dgm:pt>
    <dgm:pt modelId="{98568A12-DE27-B04E-9310-DACF9D085BE6}" type="parTrans" cxnId="{919581D8-12BD-6A4D-B043-5CBE9FA48F6C}">
      <dgm:prSet/>
      <dgm:spPr/>
      <dgm:t>
        <a:bodyPr/>
        <a:lstStyle/>
        <a:p>
          <a:endParaRPr lang="it-IT" sz="3200"/>
        </a:p>
      </dgm:t>
    </dgm:pt>
    <dgm:pt modelId="{694A909F-BCDA-D749-9AD4-1F853DDAF266}" type="sibTrans" cxnId="{919581D8-12BD-6A4D-B043-5CBE9FA48F6C}">
      <dgm:prSet/>
      <dgm:spPr/>
      <dgm:t>
        <a:bodyPr/>
        <a:lstStyle/>
        <a:p>
          <a:endParaRPr lang="it-IT" sz="3200"/>
        </a:p>
      </dgm:t>
    </dgm:pt>
    <dgm:pt modelId="{882CB252-58A5-F841-A274-69D9DF69111C}">
      <dgm:prSet phldrT="[Tes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7030A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 wrap="square" rtlCol="0" anchor="ctr"/>
        <a:lstStyle/>
        <a:p>
          <a:pPr marL="0" algn="ctr" defTabSz="457200" rtl="0" eaLnBrk="1" latinLnBrk="0" hangingPunct="1"/>
          <a:r>
            <a:rPr lang="it-IT" sz="3200" kern="1200" dirty="0">
              <a:solidFill>
                <a:schemeClr val="tx2"/>
              </a:solidFill>
              <a:latin typeface="+mj-lt"/>
              <a:ea typeface="+mj-ea"/>
              <a:cs typeface="+mj-cs"/>
            </a:rPr>
            <a:t>World </a:t>
          </a:r>
          <a:r>
            <a:rPr lang="it-IT" sz="3200" kern="120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Trade</a:t>
          </a:r>
          <a:r>
            <a:rPr lang="it-IT" sz="3200" kern="1200" dirty="0">
              <a:solidFill>
                <a:schemeClr val="tx2"/>
              </a:solidFill>
              <a:latin typeface="+mj-lt"/>
              <a:ea typeface="+mj-ea"/>
              <a:cs typeface="+mj-cs"/>
            </a:rPr>
            <a:t> Organization</a:t>
          </a:r>
        </a:p>
      </dgm:t>
    </dgm:pt>
    <dgm:pt modelId="{E251117C-B495-A740-B0E6-E1CEA6172A75}" type="parTrans" cxnId="{952352B9-F2C9-B341-8FBE-52C2979EBE18}">
      <dgm:prSet/>
      <dgm:spPr/>
      <dgm:t>
        <a:bodyPr/>
        <a:lstStyle/>
        <a:p>
          <a:endParaRPr lang="it-IT" sz="3200"/>
        </a:p>
      </dgm:t>
    </dgm:pt>
    <dgm:pt modelId="{FDF19D99-4B7D-C64D-A056-8A624C234DCB}" type="sibTrans" cxnId="{952352B9-F2C9-B341-8FBE-52C2979EBE18}">
      <dgm:prSet/>
      <dgm:spPr/>
      <dgm:t>
        <a:bodyPr/>
        <a:lstStyle/>
        <a:p>
          <a:endParaRPr lang="it-IT" sz="3200"/>
        </a:p>
      </dgm:t>
    </dgm:pt>
    <dgm:pt modelId="{ADCB187D-DCC6-B244-9C15-47B1847F7893}" type="pres">
      <dgm:prSet presAssocID="{1656C0CF-8772-CC49-81DB-625492FD2A8A}" presName="linear" presStyleCnt="0">
        <dgm:presLayoutVars>
          <dgm:animLvl val="lvl"/>
          <dgm:resizeHandles val="exact"/>
        </dgm:presLayoutVars>
      </dgm:prSet>
      <dgm:spPr/>
    </dgm:pt>
    <dgm:pt modelId="{283788E0-31EB-E843-A82F-495D9FDCAA03}" type="pres">
      <dgm:prSet presAssocID="{982B7965-455E-D744-A377-1DA970FE35C0}" presName="parentText" presStyleLbl="node1" presStyleIdx="0" presStyleCnt="5">
        <dgm:presLayoutVars>
          <dgm:chMax val="0"/>
          <dgm:bulletEnabled val="1"/>
        </dgm:presLayoutVars>
      </dgm:prSet>
      <dgm:spPr>
        <a:xfrm>
          <a:off x="0" y="39276"/>
          <a:ext cx="6064865" cy="707264"/>
        </a:xfrm>
        <a:prstGeom prst="roundRect">
          <a:avLst/>
        </a:prstGeom>
      </dgm:spPr>
    </dgm:pt>
    <dgm:pt modelId="{87B14B7A-CB17-8246-970D-581C4088D8C2}" type="pres">
      <dgm:prSet presAssocID="{29FE1EA8-51B8-554E-8E16-B072181E2F19}" presName="spacer" presStyleCnt="0"/>
      <dgm:spPr/>
    </dgm:pt>
    <dgm:pt modelId="{C3F1912D-C06E-784F-9219-6F19BD28E333}" type="pres">
      <dgm:prSet presAssocID="{DE96FA6A-999E-134F-B7A3-DD69D5909205}" presName="parentText" presStyleLbl="node1" presStyleIdx="1" presStyleCnt="5">
        <dgm:presLayoutVars>
          <dgm:chMax val="0"/>
          <dgm:bulletEnabled val="1"/>
        </dgm:presLayoutVars>
      </dgm:prSet>
      <dgm:spPr>
        <a:xfrm>
          <a:off x="0" y="835821"/>
          <a:ext cx="6064865" cy="707264"/>
        </a:xfrm>
        <a:prstGeom prst="roundRect">
          <a:avLst/>
        </a:prstGeom>
      </dgm:spPr>
    </dgm:pt>
    <dgm:pt modelId="{090F298D-2F89-3C46-A345-19473BB82C8A}" type="pres">
      <dgm:prSet presAssocID="{A8664B26-AA8D-EB40-9DD6-0BF93CA97A8A}" presName="spacer" presStyleCnt="0"/>
      <dgm:spPr/>
    </dgm:pt>
    <dgm:pt modelId="{788D777A-953D-E441-B1DF-E95FB4A409A0}" type="pres">
      <dgm:prSet presAssocID="{3DD4BC09-1458-0D45-85AA-7AEC4498290B}" presName="parentText" presStyleLbl="node1" presStyleIdx="2" presStyleCnt="5">
        <dgm:presLayoutVars>
          <dgm:chMax val="0"/>
          <dgm:bulletEnabled val="1"/>
        </dgm:presLayoutVars>
      </dgm:prSet>
      <dgm:spPr>
        <a:xfrm>
          <a:off x="0" y="1632366"/>
          <a:ext cx="6064865" cy="707264"/>
        </a:xfrm>
        <a:prstGeom prst="roundRect">
          <a:avLst/>
        </a:prstGeom>
      </dgm:spPr>
    </dgm:pt>
    <dgm:pt modelId="{EB69A020-5EE6-EC49-A925-A4137F52D5BC}" type="pres">
      <dgm:prSet presAssocID="{CFD491C0-FB8F-A247-A549-BA3060FEC3A4}" presName="spacer" presStyleCnt="0"/>
      <dgm:spPr/>
    </dgm:pt>
    <dgm:pt modelId="{DDD81D1B-B7A1-FC48-A25C-2D4047C92536}" type="pres">
      <dgm:prSet presAssocID="{3525FBA2-E5A3-8A42-B7E1-FB7F244AB6CF}" presName="parentText" presStyleLbl="node1" presStyleIdx="3" presStyleCnt="5">
        <dgm:presLayoutVars>
          <dgm:chMax val="0"/>
          <dgm:bulletEnabled val="1"/>
        </dgm:presLayoutVars>
      </dgm:prSet>
      <dgm:spPr>
        <a:xfrm>
          <a:off x="0" y="2428911"/>
          <a:ext cx="6064865" cy="707264"/>
        </a:xfrm>
        <a:prstGeom prst="roundRect">
          <a:avLst/>
        </a:prstGeom>
      </dgm:spPr>
    </dgm:pt>
    <dgm:pt modelId="{98994170-A2DE-644F-8296-5B8D04686F48}" type="pres">
      <dgm:prSet presAssocID="{694A909F-BCDA-D749-9AD4-1F853DDAF266}" presName="spacer" presStyleCnt="0"/>
      <dgm:spPr/>
    </dgm:pt>
    <dgm:pt modelId="{9D3CDCCB-0243-1C43-AC59-DCB460657C7F}" type="pres">
      <dgm:prSet presAssocID="{882CB252-58A5-F841-A274-69D9DF69111C}" presName="parentText" presStyleLbl="node1" presStyleIdx="4" presStyleCnt="5">
        <dgm:presLayoutVars>
          <dgm:chMax val="0"/>
          <dgm:bulletEnabled val="1"/>
        </dgm:presLayoutVars>
      </dgm:prSet>
      <dgm:spPr>
        <a:xfrm>
          <a:off x="0" y="3225456"/>
          <a:ext cx="6064865" cy="707264"/>
        </a:xfrm>
        <a:prstGeom prst="roundRect">
          <a:avLst/>
        </a:prstGeom>
      </dgm:spPr>
    </dgm:pt>
  </dgm:ptLst>
  <dgm:cxnLst>
    <dgm:cxn modelId="{69A7C71A-2756-624A-A2D6-294490CCA685}" srcId="{1656C0CF-8772-CC49-81DB-625492FD2A8A}" destId="{3DD4BC09-1458-0D45-85AA-7AEC4498290B}" srcOrd="2" destOrd="0" parTransId="{05F23414-0A5F-7D4C-8E1B-37A538DA77F6}" sibTransId="{CFD491C0-FB8F-A247-A549-BA3060FEC3A4}"/>
    <dgm:cxn modelId="{62420B41-E10D-9F45-A388-CEC61576BB78}" type="presOf" srcId="{982B7965-455E-D744-A377-1DA970FE35C0}" destId="{283788E0-31EB-E843-A82F-495D9FDCAA03}" srcOrd="0" destOrd="0" presId="urn:microsoft.com/office/officeart/2005/8/layout/vList2"/>
    <dgm:cxn modelId="{99F0687B-640B-9948-9C43-AB4465379D21}" srcId="{1656C0CF-8772-CC49-81DB-625492FD2A8A}" destId="{DE96FA6A-999E-134F-B7A3-DD69D5909205}" srcOrd="1" destOrd="0" parTransId="{DF382396-0036-C34B-98EE-61068A10A441}" sibTransId="{A8664B26-AA8D-EB40-9DD6-0BF93CA97A8A}"/>
    <dgm:cxn modelId="{B37FD09A-E672-B245-B7EE-D1BCC9CE9C30}" type="presOf" srcId="{3525FBA2-E5A3-8A42-B7E1-FB7F244AB6CF}" destId="{DDD81D1B-B7A1-FC48-A25C-2D4047C92536}" srcOrd="0" destOrd="0" presId="urn:microsoft.com/office/officeart/2005/8/layout/vList2"/>
    <dgm:cxn modelId="{D8BFCDB5-C3E6-3442-BC27-0B9743CC4E76}" srcId="{1656C0CF-8772-CC49-81DB-625492FD2A8A}" destId="{982B7965-455E-D744-A377-1DA970FE35C0}" srcOrd="0" destOrd="0" parTransId="{D8853930-C7FD-9A4D-9312-80829AFA04D1}" sibTransId="{29FE1EA8-51B8-554E-8E16-B072181E2F19}"/>
    <dgm:cxn modelId="{952352B9-F2C9-B341-8FBE-52C2979EBE18}" srcId="{1656C0CF-8772-CC49-81DB-625492FD2A8A}" destId="{882CB252-58A5-F841-A274-69D9DF69111C}" srcOrd="4" destOrd="0" parTransId="{E251117C-B495-A740-B0E6-E1CEA6172A75}" sibTransId="{FDF19D99-4B7D-C64D-A056-8A624C234DCB}"/>
    <dgm:cxn modelId="{0C85B8BB-6CF7-324D-A12E-6E845272DCCD}" type="presOf" srcId="{DE96FA6A-999E-134F-B7A3-DD69D5909205}" destId="{C3F1912D-C06E-784F-9219-6F19BD28E333}" srcOrd="0" destOrd="0" presId="urn:microsoft.com/office/officeart/2005/8/layout/vList2"/>
    <dgm:cxn modelId="{842A54CD-8C9E-9B4A-88AF-1BA71C13FD8D}" type="presOf" srcId="{1656C0CF-8772-CC49-81DB-625492FD2A8A}" destId="{ADCB187D-DCC6-B244-9C15-47B1847F7893}" srcOrd="0" destOrd="0" presId="urn:microsoft.com/office/officeart/2005/8/layout/vList2"/>
    <dgm:cxn modelId="{919581D8-12BD-6A4D-B043-5CBE9FA48F6C}" srcId="{1656C0CF-8772-CC49-81DB-625492FD2A8A}" destId="{3525FBA2-E5A3-8A42-B7E1-FB7F244AB6CF}" srcOrd="3" destOrd="0" parTransId="{98568A12-DE27-B04E-9310-DACF9D085BE6}" sibTransId="{694A909F-BCDA-D749-9AD4-1F853DDAF266}"/>
    <dgm:cxn modelId="{559A38F6-A38A-3D4D-AB57-092C36A7E4AF}" type="presOf" srcId="{882CB252-58A5-F841-A274-69D9DF69111C}" destId="{9D3CDCCB-0243-1C43-AC59-DCB460657C7F}" srcOrd="0" destOrd="0" presId="urn:microsoft.com/office/officeart/2005/8/layout/vList2"/>
    <dgm:cxn modelId="{5AC18AF8-A0DB-424B-B517-1ED939AB43B1}" type="presOf" srcId="{3DD4BC09-1458-0D45-85AA-7AEC4498290B}" destId="{788D777A-953D-E441-B1DF-E95FB4A409A0}" srcOrd="0" destOrd="0" presId="urn:microsoft.com/office/officeart/2005/8/layout/vList2"/>
    <dgm:cxn modelId="{DFDC3F4F-D9B9-2E4C-8AD4-FD4CBA66B20D}" type="presParOf" srcId="{ADCB187D-DCC6-B244-9C15-47B1847F7893}" destId="{283788E0-31EB-E843-A82F-495D9FDCAA03}" srcOrd="0" destOrd="0" presId="urn:microsoft.com/office/officeart/2005/8/layout/vList2"/>
    <dgm:cxn modelId="{AD74F5F1-C26B-934C-944D-E501E671D31B}" type="presParOf" srcId="{ADCB187D-DCC6-B244-9C15-47B1847F7893}" destId="{87B14B7A-CB17-8246-970D-581C4088D8C2}" srcOrd="1" destOrd="0" presId="urn:microsoft.com/office/officeart/2005/8/layout/vList2"/>
    <dgm:cxn modelId="{07624DE7-2062-714F-B2BC-4CBB928BB9D6}" type="presParOf" srcId="{ADCB187D-DCC6-B244-9C15-47B1847F7893}" destId="{C3F1912D-C06E-784F-9219-6F19BD28E333}" srcOrd="2" destOrd="0" presId="urn:microsoft.com/office/officeart/2005/8/layout/vList2"/>
    <dgm:cxn modelId="{1FE7F092-461D-784B-A141-5CD7B31C33FE}" type="presParOf" srcId="{ADCB187D-DCC6-B244-9C15-47B1847F7893}" destId="{090F298D-2F89-3C46-A345-19473BB82C8A}" srcOrd="3" destOrd="0" presId="urn:microsoft.com/office/officeart/2005/8/layout/vList2"/>
    <dgm:cxn modelId="{E740042E-AE9E-F340-B8C2-BE3EB1052687}" type="presParOf" srcId="{ADCB187D-DCC6-B244-9C15-47B1847F7893}" destId="{788D777A-953D-E441-B1DF-E95FB4A409A0}" srcOrd="4" destOrd="0" presId="urn:microsoft.com/office/officeart/2005/8/layout/vList2"/>
    <dgm:cxn modelId="{3BFCA11E-A64B-5245-B494-069F088B8EA0}" type="presParOf" srcId="{ADCB187D-DCC6-B244-9C15-47B1847F7893}" destId="{EB69A020-5EE6-EC49-A925-A4137F52D5BC}" srcOrd="5" destOrd="0" presId="urn:microsoft.com/office/officeart/2005/8/layout/vList2"/>
    <dgm:cxn modelId="{C7EF2EE9-0F25-6044-8C13-FCC38D560656}" type="presParOf" srcId="{ADCB187D-DCC6-B244-9C15-47B1847F7893}" destId="{DDD81D1B-B7A1-FC48-A25C-2D4047C92536}" srcOrd="6" destOrd="0" presId="urn:microsoft.com/office/officeart/2005/8/layout/vList2"/>
    <dgm:cxn modelId="{065DEF4F-E31E-3240-9497-9703AD5DD5DE}" type="presParOf" srcId="{ADCB187D-DCC6-B244-9C15-47B1847F7893}" destId="{98994170-A2DE-644F-8296-5B8D04686F48}" srcOrd="7" destOrd="0" presId="urn:microsoft.com/office/officeart/2005/8/layout/vList2"/>
    <dgm:cxn modelId="{C05D21EF-2A6B-A44D-9060-4FED125645D7}" type="presParOf" srcId="{ADCB187D-DCC6-B244-9C15-47B1847F7893}" destId="{9D3CDCCB-0243-1C43-AC59-DCB460657C7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788E0-31EB-E843-A82F-495D9FDCAA03}">
      <dsp:nvSpPr>
        <dsp:cNvPr id="0" name=""/>
        <dsp:cNvSpPr/>
      </dsp:nvSpPr>
      <dsp:spPr>
        <a:xfrm>
          <a:off x="0" y="15016"/>
          <a:ext cx="6064865" cy="730792"/>
        </a:xfrm>
        <a:prstGeom prst="roundRect">
          <a:avLst/>
        </a:prstGeom>
        <a:solidFill>
          <a:schemeClr val="lt1"/>
        </a:solidFill>
        <a:ln w="34925" cap="flat" cmpd="sng" algn="in">
          <a:solidFill>
            <a:srgbClr val="FF0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rtlCol="0" anchor="ctr" anchorCtr="0">
          <a:noAutofit/>
        </a:bodyPr>
        <a:lstStyle/>
        <a:p>
          <a:pPr marL="0" lvl="0" indent="0" algn="ctr" defTabSz="914400" rtl="0" eaLnBrk="1" latinLnBrk="0" hangingPunct="1">
            <a:lnSpc>
              <a:spcPct val="89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European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 </a:t>
          </a: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Economic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 Area</a:t>
          </a:r>
        </a:p>
      </dsp:txBody>
      <dsp:txXfrm>
        <a:off x="35674" y="50690"/>
        <a:ext cx="5993517" cy="659444"/>
      </dsp:txXfrm>
    </dsp:sp>
    <dsp:sp modelId="{C3F1912D-C06E-784F-9219-6F19BD28E333}">
      <dsp:nvSpPr>
        <dsp:cNvPr id="0" name=""/>
        <dsp:cNvSpPr/>
      </dsp:nvSpPr>
      <dsp:spPr>
        <a:xfrm>
          <a:off x="0" y="817809"/>
          <a:ext cx="6064865" cy="730792"/>
        </a:xfrm>
        <a:prstGeom prst="roundRect">
          <a:avLst/>
        </a:prstGeom>
        <a:solidFill>
          <a:schemeClr val="lt1"/>
        </a:solidFill>
        <a:ln w="34925" cap="flat" cmpd="sng" algn="in">
          <a:solidFill>
            <a:srgbClr val="FFC00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rtlCol="0" anchor="ctr" anchorCtr="0">
          <a:noAutofit/>
        </a:bodyPr>
        <a:lstStyle/>
        <a:p>
          <a:pPr marL="0" lvl="0" indent="0" algn="ctr" defTabSz="914400" rtl="0" eaLnBrk="1" latinLnBrk="0" hangingPunct="1">
            <a:lnSpc>
              <a:spcPct val="89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EU </a:t>
          </a: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Customs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 Union</a:t>
          </a:r>
        </a:p>
      </dsp:txBody>
      <dsp:txXfrm>
        <a:off x="35674" y="853483"/>
        <a:ext cx="5993517" cy="659444"/>
      </dsp:txXfrm>
    </dsp:sp>
    <dsp:sp modelId="{788D777A-953D-E441-B1DF-E95FB4A409A0}">
      <dsp:nvSpPr>
        <dsp:cNvPr id="0" name=""/>
        <dsp:cNvSpPr/>
      </dsp:nvSpPr>
      <dsp:spPr>
        <a:xfrm>
          <a:off x="0" y="1620602"/>
          <a:ext cx="6064865" cy="730792"/>
        </a:xfrm>
        <a:prstGeom prst="roundRect">
          <a:avLst/>
        </a:prstGeom>
        <a:solidFill>
          <a:schemeClr val="lt1"/>
        </a:solidFill>
        <a:ln w="34925" cap="flat" cmpd="sng" algn="in">
          <a:solidFill>
            <a:srgbClr val="00B05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rtlCol="0" anchor="ctr" anchorCtr="0">
          <a:noAutofit/>
        </a:bodyPr>
        <a:lstStyle/>
        <a:p>
          <a:pPr marL="0" lvl="0" indent="0" algn="ctr" defTabSz="914400" rtl="0" eaLnBrk="1" latinLnBrk="0" hangingPunct="1">
            <a:lnSpc>
              <a:spcPct val="89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Swiss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-style</a:t>
          </a:r>
        </a:p>
      </dsp:txBody>
      <dsp:txXfrm>
        <a:off x="35674" y="1656276"/>
        <a:ext cx="5993517" cy="659444"/>
      </dsp:txXfrm>
    </dsp:sp>
    <dsp:sp modelId="{DDD81D1B-B7A1-FC48-A25C-2D4047C92536}">
      <dsp:nvSpPr>
        <dsp:cNvPr id="0" name=""/>
        <dsp:cNvSpPr/>
      </dsp:nvSpPr>
      <dsp:spPr>
        <a:xfrm>
          <a:off x="0" y="2423394"/>
          <a:ext cx="6064865" cy="730792"/>
        </a:xfrm>
        <a:prstGeom prst="roundRect">
          <a:avLst/>
        </a:prstGeom>
        <a:solidFill>
          <a:schemeClr val="lt1"/>
        </a:solidFill>
        <a:ln w="34925" cap="flat" cmpd="sng" algn="in">
          <a:solidFill>
            <a:srgbClr val="00B0F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rtlCol="0" anchor="ctr" anchorCtr="0">
          <a:noAutofit/>
        </a:bodyPr>
        <a:lstStyle/>
        <a:p>
          <a:pPr marL="0" lvl="0" indent="0" algn="ctr" defTabSz="914400" rtl="0" eaLnBrk="1" latinLnBrk="0" hangingPunct="1">
            <a:lnSpc>
              <a:spcPct val="89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Free </a:t>
          </a:r>
          <a:r>
            <a:rPr lang="it-IT" sz="3200" kern="1200" baseline="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Trade</a:t>
          </a:r>
          <a:r>
            <a:rPr lang="it-IT" sz="3200" kern="1200" baseline="0" dirty="0">
              <a:solidFill>
                <a:schemeClr val="tx2"/>
              </a:solidFill>
              <a:latin typeface="+mj-lt"/>
              <a:ea typeface="+mj-ea"/>
              <a:cs typeface="+mj-cs"/>
            </a:rPr>
            <a:t> Agreement</a:t>
          </a:r>
        </a:p>
      </dsp:txBody>
      <dsp:txXfrm>
        <a:off x="35674" y="2459068"/>
        <a:ext cx="5993517" cy="659444"/>
      </dsp:txXfrm>
    </dsp:sp>
    <dsp:sp modelId="{9D3CDCCB-0243-1C43-AC59-DCB460657C7F}">
      <dsp:nvSpPr>
        <dsp:cNvPr id="0" name=""/>
        <dsp:cNvSpPr/>
      </dsp:nvSpPr>
      <dsp:spPr>
        <a:xfrm>
          <a:off x="0" y="3226187"/>
          <a:ext cx="6064865" cy="730792"/>
        </a:xfrm>
        <a:prstGeom prst="roundRect">
          <a:avLst/>
        </a:prstGeom>
        <a:solidFill>
          <a:schemeClr val="lt1"/>
        </a:solidFill>
        <a:ln w="34925" cap="flat" cmpd="sng" algn="in">
          <a:solidFill>
            <a:srgbClr val="7030A0"/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rtlCol="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>
              <a:solidFill>
                <a:schemeClr val="tx2"/>
              </a:solidFill>
              <a:latin typeface="+mj-lt"/>
              <a:ea typeface="+mj-ea"/>
              <a:cs typeface="+mj-cs"/>
            </a:rPr>
            <a:t>World </a:t>
          </a:r>
          <a:r>
            <a:rPr lang="it-IT" sz="3200" kern="1200" dirty="0" err="1">
              <a:solidFill>
                <a:schemeClr val="tx2"/>
              </a:solidFill>
              <a:latin typeface="+mj-lt"/>
              <a:ea typeface="+mj-ea"/>
              <a:cs typeface="+mj-cs"/>
            </a:rPr>
            <a:t>Trade</a:t>
          </a:r>
          <a:r>
            <a:rPr lang="it-IT" sz="3200" kern="1200" dirty="0">
              <a:solidFill>
                <a:schemeClr val="tx2"/>
              </a:solidFill>
              <a:latin typeface="+mj-lt"/>
              <a:ea typeface="+mj-ea"/>
              <a:cs typeface="+mj-cs"/>
            </a:rPr>
            <a:t> Organization</a:t>
          </a:r>
        </a:p>
      </dsp:txBody>
      <dsp:txXfrm>
        <a:off x="35674" y="3261861"/>
        <a:ext cx="5993517" cy="659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AD6E5-375E-384F-AAB6-18CF11B1CBB1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A6D56-EE59-D84A-9BA4-682D704BEB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046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A6D56-EE59-D84A-9BA4-682D704BEB6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4977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A6D56-EE59-D84A-9BA4-682D704BEB61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3232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471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diagramDrawing" Target="../diagrams/drawing1.xml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diagramColors" Target="../diagrams/colors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18.png"/><Relationship Id="rId10" Type="http://schemas.openxmlformats.org/officeDocument/2006/relationships/diagramLayout" Target="../diagrams/layout1.xml"/><Relationship Id="rId4" Type="http://schemas.openxmlformats.org/officeDocument/2006/relationships/image" Target="../media/image17.png"/><Relationship Id="rId9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dependent.co.uk/news/business/news/brexit-economy-sterling-currency-investment-cost-impact-business-financial-banks-insurance-retail-a7695486.html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edium.com/@rchen8/the-economic-impact-of-brexit-on-uk-and-eu-trade-464dd090f92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3" b="9855"/>
          <a:stretch/>
        </p:blipFill>
        <p:spPr>
          <a:xfrm>
            <a:off x="20" y="10"/>
            <a:ext cx="12191980" cy="68593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8D972A3-BC4D-42D0-B5E6-18AF3B9A5D9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EB1E1686-FA28-4AC0-BDBD-F301BFEBD81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DC08C121-C8A4-4D89-BF57-08D9866016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915386" y="2070318"/>
            <a:ext cx="8361229" cy="2717365"/>
          </a:xfrm>
        </p:spPr>
        <p:txBody>
          <a:bodyPr anchor="ctr">
            <a:normAutofit fontScale="90000"/>
          </a:bodyPr>
          <a:lstStyle/>
          <a:p>
            <a:r>
              <a:rPr lang="it-IT" sz="8800" dirty="0" err="1">
                <a:solidFill>
                  <a:schemeClr val="bg2"/>
                </a:solidFill>
              </a:rPr>
              <a:t>Brexit</a:t>
            </a:r>
            <a:br>
              <a:rPr lang="it-IT" sz="5400" dirty="0">
                <a:solidFill>
                  <a:schemeClr val="bg2"/>
                </a:solidFill>
              </a:rPr>
            </a:br>
            <a:r>
              <a:rPr lang="it-IT" sz="5400" i="1" dirty="0">
                <a:solidFill>
                  <a:schemeClr val="bg2"/>
                </a:solidFill>
              </a:rPr>
              <a:t>The impact on business and economy</a:t>
            </a:r>
          </a:p>
        </p:txBody>
      </p:sp>
    </p:spTree>
    <p:extLst>
      <p:ext uri="{BB962C8B-B14F-4D97-AF65-F5344CB8AC3E}">
        <p14:creationId xmlns:p14="http://schemas.microsoft.com/office/powerpoint/2010/main" val="822995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54101" y="304394"/>
            <a:ext cx="10658002" cy="1563316"/>
          </a:xfrm>
        </p:spPr>
        <p:txBody>
          <a:bodyPr anchor="ctr"/>
          <a:lstStyle/>
          <a:p>
            <a:r>
              <a:rPr lang="it-IT" dirty="0"/>
              <a:t>   Impact on </a:t>
            </a:r>
            <a:r>
              <a:rPr lang="it-IT" dirty="0" err="1"/>
              <a:t>British</a:t>
            </a:r>
            <a:r>
              <a:rPr lang="it-IT" dirty="0"/>
              <a:t> and EU trade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1054100" y="304395"/>
            <a:ext cx="10658003" cy="1563315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 descr="Immagine che contiene testo&#10;&#10;Descrizione generata con affidabilità elevata">
            <a:extLst>
              <a:ext uri="{FF2B5EF4-FFF2-40B4-BE49-F238E27FC236}">
                <a16:creationId xmlns:a16="http://schemas.microsoft.com/office/drawing/2014/main" id="{FA65C08D-0474-4CD4-A63C-01FBB0316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015" y="3336095"/>
            <a:ext cx="528875" cy="52887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0008AA3-1AE8-40E3-BBE7-CE19CDA7F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9016" y="4170580"/>
            <a:ext cx="528875" cy="528875"/>
          </a:xfrm>
          <a:prstGeom prst="rect">
            <a:avLst/>
          </a:prstGeom>
        </p:spPr>
      </p:pic>
      <p:pic>
        <p:nvPicPr>
          <p:cNvPr id="12" name="Immagine 11" descr="Immagine che contiene arredamento&#10;&#10;Descrizione generata con affidabilità elevata">
            <a:extLst>
              <a:ext uri="{FF2B5EF4-FFF2-40B4-BE49-F238E27FC236}">
                <a16:creationId xmlns:a16="http://schemas.microsoft.com/office/drawing/2014/main" id="{406BA78C-98E6-4699-A668-4C09335256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8308" y="4170581"/>
            <a:ext cx="528875" cy="528875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DD161A1D-F559-4D34-9DDF-14431E9F37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9017" y="5840353"/>
            <a:ext cx="528875" cy="528875"/>
          </a:xfrm>
          <a:prstGeom prst="rect">
            <a:avLst/>
          </a:prstGeom>
        </p:spPr>
      </p:pic>
      <p:pic>
        <p:nvPicPr>
          <p:cNvPr id="16" name="Immagine 15" descr="Immagine che contiene LEGO, giocattolo&#10;&#10;Descrizione generata con affidabilità molto elevata">
            <a:extLst>
              <a:ext uri="{FF2B5EF4-FFF2-40B4-BE49-F238E27FC236}">
                <a16:creationId xmlns:a16="http://schemas.microsoft.com/office/drawing/2014/main" id="{B1F22BA4-536C-437B-A2AC-78A95FDAF4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58309" y="5005466"/>
            <a:ext cx="528875" cy="528875"/>
          </a:xfrm>
          <a:prstGeom prst="rect">
            <a:avLst/>
          </a:prstGeom>
        </p:spPr>
      </p:pic>
      <p:pic>
        <p:nvPicPr>
          <p:cNvPr id="18" name="Immagine 17" descr="Immagine che contiene grafica vettoriale&#10;&#10;Descrizione generata con affidabilità elevata">
            <a:extLst>
              <a:ext uri="{FF2B5EF4-FFF2-40B4-BE49-F238E27FC236}">
                <a16:creationId xmlns:a16="http://schemas.microsoft.com/office/drawing/2014/main" id="{8482573A-46B9-4494-87E8-36BB49DADA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9016" y="5005467"/>
            <a:ext cx="528875" cy="528875"/>
          </a:xfrm>
          <a:prstGeom prst="rect">
            <a:avLst/>
          </a:prstGeom>
        </p:spPr>
      </p:pic>
      <p:pic>
        <p:nvPicPr>
          <p:cNvPr id="28" name="Immagine 27" descr="Immagine che contiene grafica vettoriale&#10;&#10;Descrizione generata con affidabilità elevata">
            <a:extLst>
              <a:ext uri="{FF2B5EF4-FFF2-40B4-BE49-F238E27FC236}">
                <a16:creationId xmlns:a16="http://schemas.microsoft.com/office/drawing/2014/main" id="{8571D0D1-EB40-4D67-81EC-87632BF651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58310" y="5840353"/>
            <a:ext cx="528875" cy="528875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BADB3A2D-CFC4-4022-875B-E9C008BCB2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58307" y="3336096"/>
            <a:ext cx="528875" cy="528875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E7B64D52-F687-4CF9-9D47-807FCE9FD863}"/>
              </a:ext>
            </a:extLst>
          </p:cNvPr>
          <p:cNvSpPr txBox="1"/>
          <p:nvPr/>
        </p:nvSpPr>
        <p:spPr>
          <a:xfrm>
            <a:off x="1990210" y="3240534"/>
            <a:ext cx="8785782" cy="720000"/>
          </a:xfrm>
          <a:prstGeom prst="roundRect">
            <a:avLst/>
          </a:prstGeom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9000"/>
              </a:lnSpc>
              <a:spcBef>
                <a:spcPct val="0"/>
              </a:spcBef>
              <a:buNone/>
              <a:defRPr sz="44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/>
              <a:t>Technology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AF6AB707-2A5C-486D-BB37-22EB47CF18D0}"/>
              </a:ext>
            </a:extLst>
          </p:cNvPr>
          <p:cNvSpPr txBox="1"/>
          <p:nvPr/>
        </p:nvSpPr>
        <p:spPr>
          <a:xfrm>
            <a:off x="1990210" y="4075019"/>
            <a:ext cx="8785782" cy="720000"/>
          </a:xfrm>
          <a:prstGeom prst="roundRect">
            <a:avLst/>
          </a:prstGeom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defTabSz="914400">
              <a:lnSpc>
                <a:spcPct val="89000"/>
              </a:lnSpc>
              <a:spcBef>
                <a:spcPct val="0"/>
              </a:spcBef>
              <a:buNone/>
              <a:defRPr sz="44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/>
              <a:t>Car </a:t>
            </a:r>
            <a:r>
              <a:rPr lang="it-IT" sz="3200" dirty="0" err="1"/>
              <a:t>industry</a:t>
            </a:r>
            <a:endParaRPr lang="it-IT" sz="3200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4692D884-F1B3-48A5-A6A0-C55ED471BBCE}"/>
              </a:ext>
            </a:extLst>
          </p:cNvPr>
          <p:cNvSpPr txBox="1"/>
          <p:nvPr/>
        </p:nvSpPr>
        <p:spPr>
          <a:xfrm>
            <a:off x="1990210" y="5744790"/>
            <a:ext cx="8785782" cy="720000"/>
          </a:xfrm>
          <a:prstGeom prst="roundRect">
            <a:avLst/>
          </a:prstGeom>
          <a:ln>
            <a:solidFill>
              <a:srgbClr val="7030A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3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Pharmaceuticals</a:t>
            </a:r>
            <a:endParaRPr lang="it-IT" sz="3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C1BCB38-5E27-471E-AF32-48A442CC734B}"/>
              </a:ext>
            </a:extLst>
          </p:cNvPr>
          <p:cNvSpPr txBox="1"/>
          <p:nvPr/>
        </p:nvSpPr>
        <p:spPr>
          <a:xfrm>
            <a:off x="1990210" y="4909905"/>
            <a:ext cx="8785782" cy="720000"/>
          </a:xfrm>
          <a:prstGeom prst="roundRect">
            <a:avLst/>
          </a:prstGeom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defTabSz="914400">
              <a:lnSpc>
                <a:spcPct val="89000"/>
              </a:lnSpc>
              <a:spcBef>
                <a:spcPct val="0"/>
              </a:spcBef>
              <a:buNone/>
              <a:defRPr sz="44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/>
              <a:t>Food and </a:t>
            </a:r>
            <a:r>
              <a:rPr lang="it-IT" sz="3200" dirty="0" err="1"/>
              <a:t>drinks</a:t>
            </a:r>
            <a:endParaRPr lang="it-IT" sz="3200" dirty="0"/>
          </a:p>
        </p:txBody>
      </p:sp>
      <p:pic>
        <p:nvPicPr>
          <p:cNvPr id="23" name="Segnaposto contenuto 6">
            <a:extLst>
              <a:ext uri="{FF2B5EF4-FFF2-40B4-BE49-F238E27FC236}">
                <a16:creationId xmlns:a16="http://schemas.microsoft.com/office/drawing/2014/main" id="{09496491-7FDD-4A0B-A094-AF277C57D34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086" y="803804"/>
            <a:ext cx="1039860" cy="1039860"/>
          </a:xfrm>
          <a:prstGeom prst="rect">
            <a:avLst/>
          </a:prstGeom>
        </p:spPr>
      </p:pic>
      <p:pic>
        <p:nvPicPr>
          <p:cNvPr id="22" name="Segnaposto contenuto 4">
            <a:extLst>
              <a:ext uri="{FF2B5EF4-FFF2-40B4-BE49-F238E27FC236}">
                <a16:creationId xmlns:a16="http://schemas.microsoft.com/office/drawing/2014/main" id="{C1B1E285-ABFE-4D07-A576-D8468A145D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1694" y="346074"/>
            <a:ext cx="1040470" cy="1040470"/>
          </a:xfr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BB7E9D56-1ED5-4C04-836F-2537238463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6200000">
            <a:off x="10008199" y="1308196"/>
            <a:ext cx="295639" cy="300157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2169D98A-ED2E-4510-A442-895F1BFF31F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10660412" y="615546"/>
            <a:ext cx="295639" cy="30015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015" y="2501209"/>
            <a:ext cx="528875" cy="52887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307" y="2501210"/>
            <a:ext cx="528875" cy="528875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7B64D52-F687-4CF9-9D47-807FCE9FD863}"/>
              </a:ext>
            </a:extLst>
          </p:cNvPr>
          <p:cNvSpPr txBox="1"/>
          <p:nvPr/>
        </p:nvSpPr>
        <p:spPr>
          <a:xfrm>
            <a:off x="1990210" y="2404181"/>
            <a:ext cx="8785782" cy="720000"/>
          </a:xfrm>
          <a:prstGeom prst="roundRect">
            <a:avLst/>
          </a:prstGeom>
          <a:ln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9000"/>
              </a:lnSpc>
              <a:spcBef>
                <a:spcPct val="0"/>
              </a:spcBef>
              <a:buNone/>
              <a:defRPr sz="44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/>
              <a:t>Banking</a:t>
            </a:r>
          </a:p>
        </p:txBody>
      </p:sp>
    </p:spTree>
    <p:extLst>
      <p:ext uri="{BB962C8B-B14F-4D97-AF65-F5344CB8AC3E}">
        <p14:creationId xmlns:p14="http://schemas.microsoft.com/office/powerpoint/2010/main" val="1016252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54101" y="304394"/>
            <a:ext cx="10658002" cy="1563316"/>
          </a:xfrm>
        </p:spPr>
        <p:txBody>
          <a:bodyPr anchor="ctr"/>
          <a:lstStyle/>
          <a:p>
            <a:r>
              <a:rPr lang="it-IT" dirty="0"/>
              <a:t>   Alternative Trade </a:t>
            </a:r>
            <a:r>
              <a:rPr lang="it-IT" dirty="0" err="1"/>
              <a:t>Agreements</a:t>
            </a:r>
            <a:endParaRPr lang="it-IT" dirty="0"/>
          </a:p>
        </p:txBody>
      </p:sp>
      <p:sp>
        <p:nvSpPr>
          <p:cNvPr id="6" name="Rettangolo arrotondato 5"/>
          <p:cNvSpPr/>
          <p:nvPr/>
        </p:nvSpPr>
        <p:spPr>
          <a:xfrm>
            <a:off x="1054100" y="304395"/>
            <a:ext cx="10658003" cy="1563315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Segnaposto contenuto 8">
            <a:extLst>
              <a:ext uri="{FF2B5EF4-FFF2-40B4-BE49-F238E27FC236}">
                <a16:creationId xmlns:a16="http://schemas.microsoft.com/office/drawing/2014/main" id="{EDFD092C-08DD-4D72-8539-7CD3E43AD2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64932" y="570328"/>
            <a:ext cx="1031448" cy="1031448"/>
          </a:xfrm>
        </p:spPr>
      </p:pic>
      <p:grpSp>
        <p:nvGrpSpPr>
          <p:cNvPr id="27" name="Gruppo 26">
            <a:extLst>
              <a:ext uri="{FF2B5EF4-FFF2-40B4-BE49-F238E27FC236}">
                <a16:creationId xmlns:a16="http://schemas.microsoft.com/office/drawing/2014/main" id="{0CB9D6DB-7494-42CB-9A2A-218E031A03FF}"/>
              </a:ext>
            </a:extLst>
          </p:cNvPr>
          <p:cNvGrpSpPr/>
          <p:nvPr/>
        </p:nvGrpSpPr>
        <p:grpSpPr>
          <a:xfrm>
            <a:off x="1054101" y="2460988"/>
            <a:ext cx="1080000" cy="3837252"/>
            <a:chOff x="1054101" y="2281101"/>
            <a:chExt cx="1080000" cy="3837252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99837F6D-86DC-4481-B531-269861A9C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4101" y="2281101"/>
              <a:ext cx="1080000" cy="1080000"/>
            </a:xfrm>
            <a:prstGeom prst="rect">
              <a:avLst/>
            </a:prstGeom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51D309E4-89A4-4F1F-A69F-A7C3538A4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4101" y="3659727"/>
              <a:ext cx="1080000" cy="1080000"/>
            </a:xfrm>
            <a:prstGeom prst="rect">
              <a:avLst/>
            </a:prstGeom>
          </p:spPr>
        </p:pic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B4E6A26F-6763-444D-8ADE-354F88B6A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4101" y="5038353"/>
              <a:ext cx="1080000" cy="1080000"/>
            </a:xfrm>
            <a:prstGeom prst="rect">
              <a:avLst/>
            </a:prstGeom>
          </p:spPr>
        </p:pic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C23CF3E9-1F77-4BEE-9BCF-B6EAE6ADA391}"/>
              </a:ext>
            </a:extLst>
          </p:cNvPr>
          <p:cNvGrpSpPr/>
          <p:nvPr/>
        </p:nvGrpSpPr>
        <p:grpSpPr>
          <a:xfrm>
            <a:off x="9250190" y="2385510"/>
            <a:ext cx="2461913" cy="3988209"/>
            <a:chOff x="9250190" y="2205623"/>
            <a:chExt cx="2461913" cy="3988209"/>
          </a:xfrm>
        </p:grpSpPr>
        <p:pic>
          <p:nvPicPr>
            <p:cNvPr id="15" name="Immagine 14" descr="Immagine che contiene grafica vettoriale&#10;&#10;Descrizione generata con affidabilità molto elevata">
              <a:extLst>
                <a:ext uri="{FF2B5EF4-FFF2-40B4-BE49-F238E27FC236}">
                  <a16:creationId xmlns:a16="http://schemas.microsoft.com/office/drawing/2014/main" id="{F4BA1671-79A4-4CAF-8D8B-B8FA0CE60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50190" y="2205623"/>
              <a:ext cx="2461913" cy="2461913"/>
            </a:xfrm>
            <a:prstGeom prst="rect">
              <a:avLst/>
            </a:prstGeom>
          </p:spPr>
        </p:pic>
        <p:pic>
          <p:nvPicPr>
            <p:cNvPr id="21" name="Immagine 20" descr="Immagine che contiene grafica vettoriale&#10;&#10;Descrizione generata con affidabilità molto elevata">
              <a:extLst>
                <a:ext uri="{FF2B5EF4-FFF2-40B4-BE49-F238E27FC236}">
                  <a16:creationId xmlns:a16="http://schemas.microsoft.com/office/drawing/2014/main" id="{68E9334B-E719-418F-AC41-E2E9ADF84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64932" y="4646661"/>
              <a:ext cx="1547171" cy="1547171"/>
            </a:xfrm>
            <a:prstGeom prst="rect">
              <a:avLst/>
            </a:prstGeom>
          </p:spPr>
        </p:pic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CFDD3E81-62C7-486C-9064-C2AAAF57F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5514" y="4614023"/>
              <a:ext cx="999618" cy="999618"/>
            </a:xfrm>
            <a:prstGeom prst="rect">
              <a:avLst/>
            </a:prstGeom>
          </p:spPr>
        </p:pic>
      </p:grp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B1FD4A0-0457-405F-9C23-10CEDB510AF0}"/>
              </a:ext>
            </a:extLst>
          </p:cNvPr>
          <p:cNvSpPr txBox="1"/>
          <p:nvPr/>
        </p:nvSpPr>
        <p:spPr>
          <a:xfrm>
            <a:off x="2440475" y="2156456"/>
            <a:ext cx="6503341" cy="4347982"/>
          </a:xfrm>
          <a:prstGeom prst="roundRect">
            <a:avLst>
              <a:gd name="adj" fmla="val 4092"/>
            </a:avLst>
          </a:prstGeom>
          <a:ln>
            <a:solidFill>
              <a:srgbClr val="FFD05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9000"/>
              </a:lnSpc>
              <a:spcBef>
                <a:spcPct val="0"/>
              </a:spcBef>
              <a:buNone/>
              <a:defRPr sz="44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000" dirty="0"/>
              <a:t>…</a:t>
            </a: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662771915"/>
              </p:ext>
            </p:extLst>
          </p:nvPr>
        </p:nvGraphicFramePr>
        <p:xfrm>
          <a:off x="2659713" y="2344449"/>
          <a:ext cx="6064865" cy="3971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987826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10">
            <a:extLst>
              <a:ext uri="{FF2B5EF4-FFF2-40B4-BE49-F238E27FC236}">
                <a16:creationId xmlns:a16="http://schemas.microsoft.com/office/drawing/2014/main" id="{E9E1197D-6004-40B7-9DB2-F05F07C1191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3470B8B5-F0F1-4665-A962-83498B2E20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27878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1" name="Freeform 6">
            <a:extLst>
              <a:ext uri="{FF2B5EF4-FFF2-40B4-BE49-F238E27FC236}">
                <a16:creationId xmlns:a16="http://schemas.microsoft.com/office/drawing/2014/main" id="{C2B904FF-98E7-4A18-B733-B26AD46BA53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6" name="Immagine 5" descr="Immagine che contiene semaforo, grafica vettoriale&#10;&#10;Descrizione generata con affidabilità molto elevata">
            <a:extLst>
              <a:ext uri="{FF2B5EF4-FFF2-40B4-BE49-F238E27FC236}">
                <a16:creationId xmlns:a16="http://schemas.microsoft.com/office/drawing/2014/main" id="{9509071B-EDBC-423B-8191-D8117F62F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403" y="1425173"/>
            <a:ext cx="4207669" cy="4207669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13554099-435D-42D2-9D0E-1E99E911E8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11884" y="1526550"/>
            <a:ext cx="4798243" cy="4898554"/>
          </a:xfrm>
          <a:prstGeom prst="roundRect">
            <a:avLst>
              <a:gd name="adj" fmla="val 5230"/>
            </a:avLst>
          </a:prstGeom>
          <a:ln>
            <a:solidFill>
              <a:srgbClr val="FF8C2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it-IT" sz="4800" cap="none" dirty="0"/>
              <a:t>Gatti Pierpaolo</a:t>
            </a:r>
            <a:br>
              <a:rPr lang="it-IT" sz="4800" cap="none" dirty="0"/>
            </a:br>
            <a:r>
              <a:rPr lang="it-IT" sz="4800" cap="none" dirty="0"/>
              <a:t>Guzzetti Luca</a:t>
            </a:r>
            <a:br>
              <a:rPr lang="it-IT" sz="4800" cap="none" dirty="0"/>
            </a:br>
            <a:r>
              <a:rPr lang="it-IT" sz="4800" cap="none" dirty="0"/>
              <a:t>Shala Klaus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6A34925-4CA7-43ED-AB9C-7435D2C812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1883" y="634028"/>
            <a:ext cx="4798243" cy="792262"/>
          </a:xfrm>
          <a:prstGeom prst="roundRect">
            <a:avLst>
              <a:gd name="adj" fmla="val 24238"/>
            </a:avLst>
          </a:prstGeom>
          <a:ln>
            <a:solidFill>
              <a:srgbClr val="FFD05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9000"/>
              </a:lnSpc>
              <a:spcBef>
                <a:spcPct val="0"/>
              </a:spcBef>
            </a:pPr>
            <a:r>
              <a:rPr lang="en-US" sz="2000" dirty="0">
                <a:solidFill>
                  <a:schemeClr val="tx2"/>
                </a:solidFill>
              </a:rPr>
              <a:t>carried out by</a:t>
            </a:r>
            <a:endParaRPr lang="it-IT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425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9">
            <a:extLst>
              <a:ext uri="{FF2B5EF4-FFF2-40B4-BE49-F238E27FC236}">
                <a16:creationId xmlns:a16="http://schemas.microsoft.com/office/drawing/2014/main" id="{3CDAEBAD-F3BE-433C-BEE5-D8EB4DF7BF42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A3957AE-A940-4E68-87B4-0E45E7C91CA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8760C852-3FFF-4139-9954-94B7B678853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pic>
        <p:nvPicPr>
          <p:cNvPr id="5" name="Immagine 4" descr="Immagine che contiene grafica vettoriale&#10;&#10;Descrizione generata con affidabilità elevata">
            <a:extLst>
              <a:ext uri="{FF2B5EF4-FFF2-40B4-BE49-F238E27FC236}">
                <a16:creationId xmlns:a16="http://schemas.microsoft.com/office/drawing/2014/main" id="{C45F8F8D-A684-4277-AF05-6E7EAC9E75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/>
          </a:blip>
          <a:srcRect t="21777" r="-2" b="21961"/>
          <a:stretch/>
        </p:blipFill>
        <p:spPr>
          <a:xfrm>
            <a:off x="20" y="10"/>
            <a:ext cx="12191980" cy="6859300"/>
          </a:xfrm>
          <a:prstGeom prst="rect">
            <a:avLst/>
          </a:prstGeom>
        </p:spPr>
      </p:pic>
      <p:sp>
        <p:nvSpPr>
          <p:cNvPr id="43" name="Rectangle 13">
            <a:extLst>
              <a:ext uri="{FF2B5EF4-FFF2-40B4-BE49-F238E27FC236}">
                <a16:creationId xmlns:a16="http://schemas.microsoft.com/office/drawing/2014/main" id="{0E6BAADA-3D05-4629-BB20-8019E34170C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bg2">
                  <a:alpha val="75000"/>
                </a:schemeClr>
              </a:gs>
              <a:gs pos="100000">
                <a:schemeClr val="bg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3A08099A-D34A-4B49-A79C-DE2F073BA48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45" name="Freeform 6">
            <a:extLst>
              <a:ext uri="{FF2B5EF4-FFF2-40B4-BE49-F238E27FC236}">
                <a16:creationId xmlns:a16="http://schemas.microsoft.com/office/drawing/2014/main" id="{6FDB5737-A941-4914-8476-3D2FCE422F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15386" y="1135626"/>
            <a:ext cx="8361229" cy="45867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102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spc="600" dirty="0">
                <a:solidFill>
                  <a:schemeClr val="tx2"/>
                </a:solidFill>
              </a:rPr>
              <a:t>Bibliography</a:t>
            </a:r>
            <a:br>
              <a:rPr lang="en-US" b="1" spc="600" dirty="0">
                <a:solidFill>
                  <a:schemeClr val="tx2"/>
                </a:solidFill>
              </a:rPr>
            </a:br>
            <a:r>
              <a:rPr lang="en-US" sz="1800" cap="none" dirty="0">
                <a:solidFill>
                  <a:srgbClr val="CEDBE6"/>
                </a:solidFill>
                <a:hlinkClick r:id="rId3"/>
              </a:rPr>
              <a:t>http://www.independent.co.uk/news/business/news/brexit-economy-sterling-currency-investment-cost-impact-business-financial-banks-insurance-retail-a7695486.html</a:t>
            </a:r>
            <a:br>
              <a:rPr lang="en-US" sz="1800" cap="none" dirty="0">
                <a:solidFill>
                  <a:srgbClr val="CEDBE6"/>
                </a:solidFill>
              </a:rPr>
            </a:br>
            <a:r>
              <a:rPr lang="en-US" sz="1800" cap="none" dirty="0">
                <a:solidFill>
                  <a:srgbClr val="CEDBE6"/>
                </a:solidFill>
              </a:rPr>
              <a:t>--------------------------------------------------------------------------------------------------------------------</a:t>
            </a:r>
            <a:br>
              <a:rPr lang="en-US" sz="1800" cap="none" dirty="0">
                <a:solidFill>
                  <a:srgbClr val="CEDBE6"/>
                </a:solidFill>
              </a:rPr>
            </a:br>
            <a:r>
              <a:rPr lang="en-US" sz="1800" cap="none" dirty="0">
                <a:solidFill>
                  <a:srgbClr val="CEDBE6"/>
                </a:solidFill>
                <a:hlinkClick r:id="rId4"/>
              </a:rPr>
              <a:t>https://medium.com/@rchen8/the-economic-impact-of-brexit-on-uk-and-eu-trade-464dd090f92e</a:t>
            </a:r>
            <a:endParaRPr lang="en-US" spc="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26366"/>
      </p:ext>
    </p:extLst>
  </p:cSld>
  <p:clrMapOvr>
    <a:masterClrMapping/>
  </p:clrMapOvr>
</p:sld>
</file>

<file path=ppt/theme/theme1.xml><?xml version="1.0" encoding="utf-8"?>
<a:theme xmlns:a="http://schemas.openxmlformats.org/drawingml/2006/main" name="Ritaglio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Ritaglio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Ritaglio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163</TotalTime>
  <Words>42</Words>
  <Application>Microsoft Office PowerPoint</Application>
  <PresentationFormat>Widescreen</PresentationFormat>
  <Paragraphs>19</Paragraphs>
  <Slides>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8" baseType="lpstr">
      <vt:lpstr>Calibri</vt:lpstr>
      <vt:lpstr>Franklin Gothic Book</vt:lpstr>
      <vt:lpstr>Ritaglio</vt:lpstr>
      <vt:lpstr>Brexit The impact on business and economy</vt:lpstr>
      <vt:lpstr>   Impact on British and EU trade</vt:lpstr>
      <vt:lpstr>   Alternative Trade Agreements</vt:lpstr>
      <vt:lpstr>Gatti Pierpaolo Guzzetti Luca Shala Klaus</vt:lpstr>
      <vt:lpstr>Bibliography http://www.independent.co.uk/news/business/news/brexit-economy-sterling-currency-investment-cost-impact-business-financial-banks-insurance-retail-a7695486.html -------------------------------------------------------------------------------------------------------------------- https://medium.com/@rchen8/the-economic-impact-of-brexit-on-uk-and-eu-trade-464dd090f92e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on business and the economy</dc:title>
  <dc:creator>Utente di Microsoft Office</dc:creator>
  <cp:lastModifiedBy>Pierpaolo Gatti</cp:lastModifiedBy>
  <cp:revision>36</cp:revision>
  <dcterms:created xsi:type="dcterms:W3CDTF">2018-02-28T11:46:44Z</dcterms:created>
  <dcterms:modified xsi:type="dcterms:W3CDTF">2018-03-07T20:31:21Z</dcterms:modified>
</cp:coreProperties>
</file>