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33"/>
    <a:srgbClr val="F51F1F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828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72F83-4C60-47F8-AC43-FF19D25C0E8B}" type="datetimeFigureOut">
              <a:rPr lang="it-IT" smtClean="0"/>
              <a:t>07/03/2018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197DC-0AFA-482A-BB49-0A53CD895951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72F83-4C60-47F8-AC43-FF19D25C0E8B}" type="datetimeFigureOut">
              <a:rPr lang="it-IT" smtClean="0"/>
              <a:t>07/03/2018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197DC-0AFA-482A-BB49-0A53CD895951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72F83-4C60-47F8-AC43-FF19D25C0E8B}" type="datetimeFigureOut">
              <a:rPr lang="it-IT" smtClean="0"/>
              <a:t>07/03/2018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197DC-0AFA-482A-BB49-0A53CD895951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72F83-4C60-47F8-AC43-FF19D25C0E8B}" type="datetimeFigureOut">
              <a:rPr lang="it-IT" smtClean="0"/>
              <a:t>07/03/2018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197DC-0AFA-482A-BB49-0A53CD895951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72F83-4C60-47F8-AC43-FF19D25C0E8B}" type="datetimeFigureOut">
              <a:rPr lang="it-IT" smtClean="0"/>
              <a:t>07/03/2018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197DC-0AFA-482A-BB49-0A53CD895951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72F83-4C60-47F8-AC43-FF19D25C0E8B}" type="datetimeFigureOut">
              <a:rPr lang="it-IT" smtClean="0"/>
              <a:t>07/03/2018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197DC-0AFA-482A-BB49-0A53CD895951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72F83-4C60-47F8-AC43-FF19D25C0E8B}" type="datetimeFigureOut">
              <a:rPr lang="it-IT" smtClean="0"/>
              <a:t>07/03/2018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197DC-0AFA-482A-BB49-0A53CD895951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72F83-4C60-47F8-AC43-FF19D25C0E8B}" type="datetimeFigureOut">
              <a:rPr lang="it-IT" smtClean="0"/>
              <a:t>07/03/2018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197DC-0AFA-482A-BB49-0A53CD895951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72F83-4C60-47F8-AC43-FF19D25C0E8B}" type="datetimeFigureOut">
              <a:rPr lang="it-IT" smtClean="0"/>
              <a:t>07/03/2018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197DC-0AFA-482A-BB49-0A53CD895951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72F83-4C60-47F8-AC43-FF19D25C0E8B}" type="datetimeFigureOut">
              <a:rPr lang="it-IT" smtClean="0"/>
              <a:t>07/03/2018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197DC-0AFA-482A-BB49-0A53CD895951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72F83-4C60-47F8-AC43-FF19D25C0E8B}" type="datetimeFigureOut">
              <a:rPr lang="it-IT" smtClean="0"/>
              <a:t>07/03/2018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197DC-0AFA-482A-BB49-0A53CD895951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72F83-4C60-47F8-AC43-FF19D25C0E8B}" type="datetimeFigureOut">
              <a:rPr lang="it-IT" smtClean="0"/>
              <a:t>07/03/2018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5197DC-0AFA-482A-BB49-0A53CD895951}" type="slidenum">
              <a:rPr lang="it-IT" smtClean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Administrator\Desktop\Brexit-2.jpg"/>
          <p:cNvPicPr>
            <a:picLocks noChangeAspect="1" noChangeArrowheads="1"/>
          </p:cNvPicPr>
          <p:nvPr/>
        </p:nvPicPr>
        <p:blipFill>
          <a:blip r:embed="rId2" cstate="print">
            <a:lum bright="-60000"/>
          </a:blip>
          <a:srcRect l="1666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Rettangolo 8"/>
          <p:cNvSpPr/>
          <p:nvPr/>
        </p:nvSpPr>
        <p:spPr>
          <a:xfrm>
            <a:off x="-4" y="2226303"/>
            <a:ext cx="9144000" cy="1857388"/>
          </a:xfrm>
          <a:prstGeom prst="rect">
            <a:avLst/>
          </a:prstGeom>
          <a:solidFill>
            <a:schemeClr val="bg2">
              <a:lumMod val="1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1217453" y="3356992"/>
            <a:ext cx="67090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32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</a:rPr>
              <a:t>Events</a:t>
            </a:r>
            <a:r>
              <a:rPr lang="it-IT" sz="3200" dirty="0">
                <a:solidFill>
                  <a:schemeClr val="bg1"/>
                </a:solidFill>
                <a:latin typeface="Roboto" pitchFamily="2" charset="0"/>
                <a:ea typeface="Roboto" pitchFamily="2" charset="0"/>
              </a:rPr>
              <a:t> </a:t>
            </a:r>
            <a:r>
              <a:rPr lang="it-IT" sz="32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</a:rPr>
              <a:t>that</a:t>
            </a:r>
            <a:r>
              <a:rPr lang="it-IT" sz="3200" dirty="0">
                <a:solidFill>
                  <a:schemeClr val="bg1"/>
                </a:solidFill>
                <a:latin typeface="Roboto" pitchFamily="2" charset="0"/>
                <a:ea typeface="Roboto" pitchFamily="2" charset="0"/>
              </a:rPr>
              <a:t> </a:t>
            </a:r>
            <a:r>
              <a:rPr lang="it-IT" sz="32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</a:rPr>
              <a:t>influenced</a:t>
            </a:r>
            <a:r>
              <a:rPr lang="it-IT" sz="3200" dirty="0">
                <a:solidFill>
                  <a:schemeClr val="bg1"/>
                </a:solidFill>
                <a:latin typeface="Roboto" pitchFamily="2" charset="0"/>
                <a:ea typeface="Roboto" pitchFamily="2" charset="0"/>
              </a:rPr>
              <a:t> the </a:t>
            </a:r>
            <a:r>
              <a:rPr lang="it-IT" sz="32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</a:rPr>
              <a:t>outcome</a:t>
            </a:r>
            <a:endParaRPr lang="it-IT" sz="3200" dirty="0">
              <a:solidFill>
                <a:schemeClr val="bg1"/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2598536" y="2226303"/>
            <a:ext cx="394691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0" b="1" dirty="0">
                <a:solidFill>
                  <a:schemeClr val="bg1"/>
                </a:solidFill>
                <a:latin typeface="Roboto" pitchFamily="2" charset="0"/>
                <a:ea typeface="Roboto" pitchFamily="2" charset="0"/>
              </a:rPr>
              <a:t>BREXIT</a:t>
            </a:r>
            <a:endParaRPr lang="it-IT" b="1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1857490" y="6396335"/>
            <a:ext cx="29138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400" dirty="0">
                <a:solidFill>
                  <a:schemeClr val="bg1"/>
                </a:solidFill>
                <a:latin typeface="Roboto" pitchFamily="2" charset="0"/>
                <a:ea typeface="Roboto" pitchFamily="2" charset="0"/>
              </a:rPr>
              <a:t>Francesca Colombo</a:t>
            </a:r>
          </a:p>
        </p:txBody>
      </p:sp>
      <p:sp>
        <p:nvSpPr>
          <p:cNvPr id="13" name="CasellaDiTesto 12"/>
          <p:cNvSpPr txBox="1"/>
          <p:nvPr/>
        </p:nvSpPr>
        <p:spPr>
          <a:xfrm>
            <a:off x="4824740" y="6396335"/>
            <a:ext cx="23461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400" dirty="0">
                <a:solidFill>
                  <a:schemeClr val="bg1"/>
                </a:solidFill>
                <a:latin typeface="Roboto" pitchFamily="2" charset="0"/>
                <a:ea typeface="Roboto" pitchFamily="2" charset="0"/>
              </a:rPr>
              <a:t>Edoardo </a:t>
            </a:r>
            <a:r>
              <a:rPr lang="it-IT" sz="24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</a:rPr>
              <a:t>Genchi</a:t>
            </a:r>
            <a:endParaRPr lang="it-IT" sz="2400" dirty="0">
              <a:solidFill>
                <a:schemeClr val="bg1"/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7225253" y="6396335"/>
            <a:ext cx="19731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400" dirty="0">
                <a:solidFill>
                  <a:schemeClr val="bg1"/>
                </a:solidFill>
                <a:latin typeface="Roboto" pitchFamily="2" charset="0"/>
                <a:ea typeface="Roboto" pitchFamily="2" charset="0"/>
              </a:rPr>
              <a:t>Luca Nespoli</a:t>
            </a:r>
          </a:p>
        </p:txBody>
      </p:sp>
    </p:spTree>
    <p:extLst>
      <p:ext uri="{BB962C8B-B14F-4D97-AF65-F5344CB8AC3E}">
        <p14:creationId xmlns:p14="http://schemas.microsoft.com/office/powerpoint/2010/main" val="1337365580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Administrator\Desktop\Brexit-2.jpg"/>
          <p:cNvPicPr>
            <a:picLocks noChangeAspect="1" noChangeArrowheads="1"/>
          </p:cNvPicPr>
          <p:nvPr/>
        </p:nvPicPr>
        <p:blipFill>
          <a:blip r:embed="rId2" cstate="print">
            <a:lum bright="-60000"/>
          </a:blip>
          <a:srcRect l="1666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Rettangolo 5"/>
          <p:cNvSpPr/>
          <p:nvPr/>
        </p:nvSpPr>
        <p:spPr>
          <a:xfrm>
            <a:off x="9856" y="175889"/>
            <a:ext cx="9144000" cy="1857388"/>
          </a:xfrm>
          <a:prstGeom prst="rect">
            <a:avLst/>
          </a:prstGeom>
          <a:solidFill>
            <a:schemeClr val="bg2">
              <a:lumMod val="1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3600" b="1" dirty="0">
              <a:latin typeface="Berlin Sans FB Demi" pitchFamily="34" charset="0"/>
            </a:endParaRPr>
          </a:p>
          <a:p>
            <a:pPr algn="ctr"/>
            <a:endParaRPr lang="it-IT" sz="3600" b="1" dirty="0">
              <a:latin typeface="Berlin Sans FB Demi" pitchFamily="34" charset="0"/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1298507" y="315092"/>
            <a:ext cx="6546985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800" b="1" dirty="0">
                <a:solidFill>
                  <a:schemeClr val="bg1"/>
                </a:solidFill>
                <a:latin typeface="Roboto" pitchFamily="2" charset="0"/>
                <a:ea typeface="Roboto" pitchFamily="2" charset="0"/>
              </a:rPr>
              <a:t>POSSIBLE EFFECT: AGAINST BREXIT</a:t>
            </a:r>
          </a:p>
          <a:p>
            <a:pPr algn="ctr"/>
            <a:endParaRPr lang="it-IT" sz="2400" b="1" dirty="0">
              <a:latin typeface="Roboto" pitchFamily="2" charset="0"/>
              <a:ea typeface="Roboto" pitchFamily="2" charset="0"/>
            </a:endParaRPr>
          </a:p>
        </p:txBody>
      </p:sp>
      <p:sp>
        <p:nvSpPr>
          <p:cNvPr id="17" name="CasellaDiTesto 16"/>
          <p:cNvSpPr txBox="1"/>
          <p:nvPr/>
        </p:nvSpPr>
        <p:spPr>
          <a:xfrm>
            <a:off x="1243437" y="539244"/>
            <a:ext cx="654698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6600" b="1" dirty="0">
                <a:solidFill>
                  <a:srgbClr val="F51F1F"/>
                </a:solidFill>
                <a:latin typeface="Roboto" pitchFamily="2" charset="0"/>
                <a:ea typeface="Roboto" pitchFamily="2" charset="0"/>
              </a:rPr>
              <a:t>NO INFLUENCE</a:t>
            </a:r>
            <a:endParaRPr lang="it-IT" sz="3600" b="1" dirty="0">
              <a:solidFill>
                <a:srgbClr val="F51F1F"/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0" y="4786322"/>
            <a:ext cx="9144000" cy="1857388"/>
          </a:xfrm>
          <a:prstGeom prst="rect">
            <a:avLst/>
          </a:prstGeom>
          <a:solidFill>
            <a:schemeClr val="bg2">
              <a:lumMod val="1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600" b="1"/>
          </a:p>
        </p:txBody>
      </p:sp>
      <p:sp>
        <p:nvSpPr>
          <p:cNvPr id="10" name="Rettangolo 9"/>
          <p:cNvSpPr/>
          <p:nvPr/>
        </p:nvSpPr>
        <p:spPr>
          <a:xfrm>
            <a:off x="0" y="2500306"/>
            <a:ext cx="9144000" cy="1857388"/>
          </a:xfrm>
          <a:prstGeom prst="rect">
            <a:avLst/>
          </a:prstGeom>
          <a:solidFill>
            <a:schemeClr val="bg2">
              <a:lumMod val="1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600" b="1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1308363" y="646056"/>
            <a:ext cx="65469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800" b="1" dirty="0">
                <a:solidFill>
                  <a:schemeClr val="bg1"/>
                </a:solidFill>
                <a:latin typeface="Roboto" pitchFamily="2" charset="0"/>
                <a:ea typeface="Roboto" pitchFamily="2" charset="0"/>
              </a:rPr>
              <a:t>MURDER OF JO COX</a:t>
            </a:r>
          </a:p>
          <a:p>
            <a:endParaRPr lang="it-IT" sz="2400" b="1" dirty="0">
              <a:latin typeface="Roboto" pitchFamily="2" charset="0"/>
              <a:ea typeface="Roboto" pitchFamily="2" charset="0"/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12" y="58599"/>
            <a:ext cx="9144000" cy="1892105"/>
          </a:xfrm>
          <a:prstGeom prst="rect">
            <a:avLst/>
          </a:prstGeom>
        </p:spPr>
      </p:pic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4306930B-E9D3-474F-B52D-75E1D1AF9EE0}"/>
              </a:ext>
            </a:extLst>
          </p:cNvPr>
          <p:cNvSpPr txBox="1"/>
          <p:nvPr/>
        </p:nvSpPr>
        <p:spPr>
          <a:xfrm>
            <a:off x="113700" y="2948134"/>
            <a:ext cx="102251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5400" b="1" dirty="0">
                <a:solidFill>
                  <a:schemeClr val="bg1"/>
                </a:solidFill>
                <a:latin typeface="Roboto" pitchFamily="2" charset="0"/>
              </a:rPr>
              <a:t>FAKE NEWS ON SOCIALS </a:t>
            </a:r>
            <a:endParaRPr lang="it-IT" sz="1100" b="1" dirty="0"/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C2361B62-23B5-4B9A-95E8-BB98B812A169}"/>
              </a:ext>
            </a:extLst>
          </p:cNvPr>
          <p:cNvSpPr txBox="1"/>
          <p:nvPr/>
        </p:nvSpPr>
        <p:spPr>
          <a:xfrm>
            <a:off x="395536" y="2967335"/>
            <a:ext cx="102251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5400" b="1" dirty="0">
                <a:solidFill>
                  <a:schemeClr val="bg1"/>
                </a:solidFill>
                <a:latin typeface="Roboto" pitchFamily="2" charset="0"/>
              </a:rPr>
              <a:t>134$ SPENT BY RUSSIA</a:t>
            </a:r>
            <a:endParaRPr lang="it-IT" sz="1100" b="1" dirty="0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01F5CD88-5989-4BFE-AFD6-3E9A4395C76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929" b="30208"/>
          <a:stretch/>
        </p:blipFill>
        <p:spPr>
          <a:xfrm>
            <a:off x="-36512" y="2660119"/>
            <a:ext cx="9144000" cy="1499359"/>
          </a:xfrm>
          <a:prstGeom prst="rect">
            <a:avLst/>
          </a:prstGeom>
        </p:spPr>
      </p:pic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0EBF6FA9-F364-4E83-90EF-92E6AFC3B6CF}"/>
              </a:ext>
            </a:extLst>
          </p:cNvPr>
          <p:cNvSpPr txBox="1"/>
          <p:nvPr/>
        </p:nvSpPr>
        <p:spPr>
          <a:xfrm>
            <a:off x="1318219" y="2838967"/>
            <a:ext cx="654698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6600" b="1" dirty="0">
                <a:solidFill>
                  <a:srgbClr val="33CC33"/>
                </a:solidFill>
                <a:latin typeface="Roboto" pitchFamily="2" charset="0"/>
                <a:ea typeface="Roboto" pitchFamily="2" charset="0"/>
              </a:rPr>
              <a:t>INFLUENCE</a:t>
            </a:r>
            <a:endParaRPr lang="it-IT" sz="3600" b="1" dirty="0">
              <a:solidFill>
                <a:srgbClr val="33CC33"/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52F898C1-1690-404E-93F5-CE670BDC552A}"/>
              </a:ext>
            </a:extLst>
          </p:cNvPr>
          <p:cNvSpPr txBox="1"/>
          <p:nvPr/>
        </p:nvSpPr>
        <p:spPr>
          <a:xfrm>
            <a:off x="251520" y="5335522"/>
            <a:ext cx="102251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800" b="1" dirty="0">
                <a:solidFill>
                  <a:schemeClr val="bg1"/>
                </a:solidFill>
                <a:latin typeface="Roboto" pitchFamily="2" charset="0"/>
              </a:rPr>
              <a:t>FAKE NEWS ON THE PRESS</a:t>
            </a:r>
            <a:endParaRPr lang="it-IT" sz="1050" b="1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CDFEBCB4-2C12-44AF-B7B6-1067BE07B4B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3154" t="31353" r="41412" b="53211"/>
          <a:stretch/>
        </p:blipFill>
        <p:spPr>
          <a:xfrm>
            <a:off x="204231" y="4876955"/>
            <a:ext cx="8774959" cy="1676122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395FCA04-A132-42BF-932B-2594D650244F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786" b="16877"/>
          <a:stretch/>
        </p:blipFill>
        <p:spPr>
          <a:xfrm>
            <a:off x="164810" y="5085184"/>
            <a:ext cx="5058552" cy="1198134"/>
          </a:xfrm>
          <a:prstGeom prst="rect">
            <a:avLst/>
          </a:prstGeom>
        </p:spPr>
      </p:pic>
      <p:pic>
        <p:nvPicPr>
          <p:cNvPr id="21" name="Immagine 20">
            <a:extLst>
              <a:ext uri="{FF2B5EF4-FFF2-40B4-BE49-F238E27FC236}">
                <a16:creationId xmlns:a16="http://schemas.microsoft.com/office/drawing/2014/main" id="{8DC1DA66-119F-4EF3-B612-AFD0295FE4DD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28" b="15478"/>
          <a:stretch/>
        </p:blipFill>
        <p:spPr>
          <a:xfrm>
            <a:off x="5575498" y="5110268"/>
            <a:ext cx="3316982" cy="1055036"/>
          </a:xfrm>
          <a:prstGeom prst="rect">
            <a:avLst/>
          </a:prstGeom>
        </p:spPr>
      </p:pic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0CA7A2DF-3C88-432F-AADB-C6A8DFCE7B7D}"/>
              </a:ext>
            </a:extLst>
          </p:cNvPr>
          <p:cNvSpPr txBox="1"/>
          <p:nvPr/>
        </p:nvSpPr>
        <p:spPr>
          <a:xfrm>
            <a:off x="1298506" y="5078891"/>
            <a:ext cx="654698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6600" b="1" dirty="0">
                <a:solidFill>
                  <a:srgbClr val="33CC33"/>
                </a:solidFill>
                <a:latin typeface="Roboto" pitchFamily="2" charset="0"/>
                <a:ea typeface="Roboto" pitchFamily="2" charset="0"/>
              </a:rPr>
              <a:t>INFLUENCE</a:t>
            </a:r>
            <a:endParaRPr lang="it-IT" sz="3600" b="1" dirty="0">
              <a:solidFill>
                <a:srgbClr val="33CC33"/>
              </a:solidFill>
              <a:latin typeface="Roboto" pitchFamily="2" charset="0"/>
              <a:ea typeface="Roboto" pitchFamily="2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xit" presetSubtype="8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" presetClass="entr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2" presetClass="entr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00"/>
                            </p:stCondLst>
                            <p:childTnLst>
                              <p:par>
                                <p:cTn id="98" presetID="2" presetClass="entr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5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500"/>
                            </p:stCondLst>
                            <p:childTnLst>
                              <p:par>
                                <p:cTn id="11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0" dur="25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25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250"/>
                            </p:stCondLst>
                            <p:childTnLst>
                              <p:par>
                                <p:cTn id="124" presetID="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5" dur="25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25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5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6" grpId="2"/>
      <p:bldP spid="16" grpId="3"/>
      <p:bldP spid="17" grpId="2"/>
      <p:bldP spid="9" grpId="0" animBg="1"/>
      <p:bldP spid="10" grpId="0" animBg="1"/>
      <p:bldP spid="12" grpId="0"/>
      <p:bldP spid="12" grpId="1"/>
      <p:bldP spid="13" grpId="0"/>
      <p:bldP spid="13" grpId="1"/>
      <p:bldP spid="14" grpId="0"/>
      <p:bldP spid="14" grpId="1"/>
      <p:bldP spid="15" grpId="0"/>
      <p:bldP spid="19" grpId="0"/>
      <p:bldP spid="19" grpId="1"/>
      <p:bldP spid="23" grpId="0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39</Words>
  <Application>Microsoft Office PowerPoint</Application>
  <PresentationFormat>Presentazione su schermo (4:3)</PresentationFormat>
  <Paragraphs>13</Paragraphs>
  <Slides>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7" baseType="lpstr">
      <vt:lpstr>Arial</vt:lpstr>
      <vt:lpstr>Berlin Sans FB Demi</vt:lpstr>
      <vt:lpstr>Calibri</vt:lpstr>
      <vt:lpstr>Roboto</vt:lpstr>
      <vt:lpstr>Tema di Office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Administrator</dc:creator>
  <cp:lastModifiedBy>drmon</cp:lastModifiedBy>
  <cp:revision>17</cp:revision>
  <dcterms:created xsi:type="dcterms:W3CDTF">2018-03-01T14:23:15Z</dcterms:created>
  <dcterms:modified xsi:type="dcterms:W3CDTF">2018-03-07T12:17:59Z</dcterms:modified>
</cp:coreProperties>
</file>