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61" r:id="rId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1C29"/>
    <a:srgbClr val="0A5002"/>
    <a:srgbClr val="FEBA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34F1E1B-9B49-2543-9625-056B1B25E12F}" type="datetimeFigureOut">
              <a:rPr lang="it-IT" smtClean="0"/>
              <a:t>13/03/18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6C9A656-1BF7-5A43-AFCB-36DDD629F1E6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m/news/uk-politics-32810887" TargetMode="External"/><Relationship Id="rId4" Type="http://schemas.openxmlformats.org/officeDocument/2006/relationships/hyperlink" Target="http://espresso.repubblica.it/attualita/2016/06/24/news/la-brexit-spiegata-in-10-punti-1.274821?refresh_ce" TargetMode="External"/><Relationship Id="rId5" Type="http://schemas.openxmlformats.org/officeDocument/2006/relationships/hyperlink" Target="https://jonworth.eu/brief-history-brexit/" TargetMode="External"/><Relationship Id="rId6" Type="http://schemas.openxmlformats.org/officeDocument/2006/relationships/hyperlink" Target="https://www.mirror.co.uk/news/uk-news/david-cameron-writes-mirror-dont-797863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.com/news/the-history-behind-brex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Brexit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>
                <a:latin typeface="Copperplate Gothic Bold"/>
                <a:cs typeface="Copperplate Gothic Bold"/>
              </a:rPr>
              <a:t>Time to </a:t>
            </a:r>
            <a:r>
              <a:rPr lang="it-IT" b="1" dirty="0" err="1">
                <a:latin typeface="Copperplate Gothic Bold"/>
                <a:cs typeface="Copperplate Gothic Bold"/>
              </a:rPr>
              <a:t>know</a:t>
            </a:r>
            <a:endParaRPr lang="it-IT" b="1" dirty="0">
              <a:latin typeface="Copperplate Gothic Bold"/>
              <a:cs typeface="Copperplate Gothic Bold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62000" y="3416838"/>
            <a:ext cx="1603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Br</a:t>
            </a:r>
          </a:p>
        </p:txBody>
      </p:sp>
      <p:sp>
        <p:nvSpPr>
          <p:cNvPr id="5" name="Freccia angolare in su 4"/>
          <p:cNvSpPr/>
          <p:nvPr/>
        </p:nvSpPr>
        <p:spPr>
          <a:xfrm rot="16200000" flipV="1">
            <a:off x="642941" y="2377026"/>
            <a:ext cx="1539874" cy="539750"/>
          </a:xfrm>
          <a:prstGeom prst="bentUpArrow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" name="Parentesi quadra aperta 5"/>
          <p:cNvSpPr/>
          <p:nvPr/>
        </p:nvSpPr>
        <p:spPr>
          <a:xfrm rot="5400000">
            <a:off x="1087436" y="2948528"/>
            <a:ext cx="333379" cy="127000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682754" y="1471164"/>
            <a:ext cx="40639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Britain</a:t>
            </a:r>
          </a:p>
        </p:txBody>
      </p:sp>
      <p:sp>
        <p:nvSpPr>
          <p:cNvPr id="9" name="Rettangolo 8"/>
          <p:cNvSpPr/>
          <p:nvPr/>
        </p:nvSpPr>
        <p:spPr>
          <a:xfrm>
            <a:off x="1682754" y="1476998"/>
            <a:ext cx="111841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Br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32540" y="562749"/>
            <a:ext cx="615571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Differences</a:t>
            </a:r>
            <a:r>
              <a:rPr lang="it-IT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sz="3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between</a:t>
            </a:r>
            <a:r>
              <a:rPr lang="it-IT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  <a:p>
            <a:pPr algn="ctr"/>
            <a:endParaRPr lang="it-IT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619125" y="2842016"/>
            <a:ext cx="3306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Soft </a:t>
            </a:r>
            <a:r>
              <a:rPr lang="it-IT" sz="5400" b="1" cap="none" spc="0" dirty="0" err="1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brexit</a:t>
            </a:r>
            <a:endParaRPr lang="it-IT" sz="5400" b="1" cap="none" spc="0" dirty="0">
              <a:ln w="127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4804514" y="2871577"/>
            <a:ext cx="3691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>
                <a:ln w="12700">
                  <a:solidFill>
                    <a:srgbClr val="560B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Hard </a:t>
            </a:r>
            <a:r>
              <a:rPr lang="it-IT" sz="5400" b="1" dirty="0" err="1">
                <a:ln w="12700">
                  <a:solidFill>
                    <a:srgbClr val="560B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brexit</a:t>
            </a:r>
            <a:endParaRPr lang="it-IT" sz="5400" b="1" dirty="0">
              <a:ln w="12700">
                <a:solidFill>
                  <a:srgbClr val="560B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Freccia giù 14"/>
          <p:cNvSpPr/>
          <p:nvPr/>
        </p:nvSpPr>
        <p:spPr>
          <a:xfrm>
            <a:off x="5746750" y="1254125"/>
            <a:ext cx="349250" cy="1746250"/>
          </a:xfrm>
          <a:prstGeom prst="down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giù 15"/>
          <p:cNvSpPr/>
          <p:nvPr/>
        </p:nvSpPr>
        <p:spPr>
          <a:xfrm>
            <a:off x="2760713" y="1254125"/>
            <a:ext cx="349250" cy="1746250"/>
          </a:xfrm>
          <a:prstGeom prst="down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Parentesi quadra aperta 16"/>
          <p:cNvSpPr/>
          <p:nvPr/>
        </p:nvSpPr>
        <p:spPr>
          <a:xfrm rot="5400000">
            <a:off x="6494458" y="1415000"/>
            <a:ext cx="333382" cy="367030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Parentesi quadra aperta 17"/>
          <p:cNvSpPr/>
          <p:nvPr/>
        </p:nvSpPr>
        <p:spPr>
          <a:xfrm rot="5400000">
            <a:off x="2105930" y="1596654"/>
            <a:ext cx="333379" cy="330699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682754" y="3400961"/>
            <a:ext cx="73418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exit</a:t>
            </a:r>
            <a:endParaRPr lang="it-IT" sz="8000" dirty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0557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3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8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100"/>
                            </p:stCondLst>
                            <p:childTnLst>
                              <p:par>
                                <p:cTn id="5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4" grpId="0" build="allAtOnce"/>
      <p:bldP spid="5" grpId="0" animBg="1"/>
      <p:bldP spid="5" grpId="1" animBg="1"/>
      <p:bldP spid="6" grpId="0" animBg="1"/>
      <p:bldP spid="6" grpId="1" animBg="1"/>
      <p:bldP spid="7" grpId="0" build="allAtOnce"/>
      <p:bldP spid="9" grpId="0"/>
      <p:bldP spid="9" grpId="1"/>
      <p:bldP spid="13" grpId="0"/>
      <p:bldP spid="14" grpId="0"/>
      <p:bldP spid="15" grpId="0" animBg="1"/>
      <p:bldP spid="16" grpId="0" animBg="1"/>
      <p:bldP spid="17" grpId="2" animBg="1"/>
      <p:bldP spid="18" grpId="0" animBg="1"/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01282" y="713086"/>
            <a:ext cx="808234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800" b="1" dirty="0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How </a:t>
            </a:r>
            <a:r>
              <a:rPr lang="it-IT" sz="4800" b="1" dirty="0" err="1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did</a:t>
            </a:r>
            <a:r>
              <a:rPr lang="it-IT" sz="4800" b="1" dirty="0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it-IT" sz="4800" b="1" dirty="0" err="1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we</a:t>
            </a:r>
            <a:r>
              <a:rPr lang="it-IT" sz="4800" b="1" dirty="0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it-IT" sz="4800" b="1" dirty="0" err="1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reach</a:t>
            </a:r>
            <a:r>
              <a:rPr lang="it-IT" sz="4800" b="1" dirty="0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it-IT" sz="4800" b="1" dirty="0" err="1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brexit</a:t>
            </a:r>
            <a:r>
              <a:rPr lang="it-IT" sz="4800" b="1" dirty="0">
                <a:ln w="24500" cmpd="dbl">
                  <a:solidFill>
                    <a:srgbClr val="0A5002"/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?</a:t>
            </a:r>
          </a:p>
        </p:txBody>
      </p:sp>
      <p:sp>
        <p:nvSpPr>
          <p:cNvPr id="6" name="Rettangolo 5"/>
          <p:cNvSpPr/>
          <p:nvPr/>
        </p:nvSpPr>
        <p:spPr>
          <a:xfrm>
            <a:off x="3190875" y="1735424"/>
            <a:ext cx="203600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u="sng" cap="none" spc="0" dirty="0" err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History</a:t>
            </a:r>
            <a:r>
              <a:rPr lang="it-IT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Freccia angolare in su 6"/>
          <p:cNvSpPr/>
          <p:nvPr/>
        </p:nvSpPr>
        <p:spPr>
          <a:xfrm rot="16200000" flipH="1" flipV="1">
            <a:off x="1752831" y="832081"/>
            <a:ext cx="633708" cy="2242380"/>
          </a:xfrm>
          <a:prstGeom prst="bentUpArrow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937000" y="3254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9" name="Freccia angolare in su 8"/>
          <p:cNvSpPr/>
          <p:nvPr/>
        </p:nvSpPr>
        <p:spPr>
          <a:xfrm rot="16200000" flipH="1" flipV="1">
            <a:off x="-170966" y="3389588"/>
            <a:ext cx="2973177" cy="734255"/>
          </a:xfrm>
          <a:prstGeom prst="bentUpArrow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791482" y="4596973"/>
            <a:ext cx="16210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u="sng" dirty="0" err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Results</a:t>
            </a:r>
            <a:r>
              <a:rPr lang="it-IT" sz="3600" b="1" u="sng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it-IT" sz="3600" dirty="0"/>
          </a:p>
        </p:txBody>
      </p:sp>
      <p:sp>
        <p:nvSpPr>
          <p:cNvPr id="11" name="Freccia destra 10"/>
          <p:cNvSpPr/>
          <p:nvPr/>
        </p:nvSpPr>
        <p:spPr>
          <a:xfrm>
            <a:off x="1603374" y="2873376"/>
            <a:ext cx="6826250" cy="412750"/>
          </a:xfrm>
          <a:prstGeom prst="rightArrow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2" name="Meno 11"/>
          <p:cNvSpPr/>
          <p:nvPr/>
        </p:nvSpPr>
        <p:spPr>
          <a:xfrm rot="5400000">
            <a:off x="3764124" y="2775779"/>
            <a:ext cx="635001" cy="396875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Meno 18"/>
          <p:cNvSpPr/>
          <p:nvPr/>
        </p:nvSpPr>
        <p:spPr>
          <a:xfrm rot="5400000">
            <a:off x="5838067" y="2741354"/>
            <a:ext cx="635001" cy="396875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Meno 19"/>
          <p:cNvSpPr/>
          <p:nvPr/>
        </p:nvSpPr>
        <p:spPr>
          <a:xfrm rot="5400000">
            <a:off x="7174692" y="2770188"/>
            <a:ext cx="635001" cy="396875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Immagine 22" descr="referendum-brexit-640x3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065" y="4415121"/>
            <a:ext cx="3099630" cy="1656365"/>
          </a:xfrm>
          <a:prstGeom prst="rect">
            <a:avLst/>
          </a:prstGeom>
        </p:spPr>
      </p:pic>
      <p:sp>
        <p:nvSpPr>
          <p:cNvPr id="24" name="CasellaDiTesto 23"/>
          <p:cNvSpPr txBox="1"/>
          <p:nvPr/>
        </p:nvSpPr>
        <p:spPr>
          <a:xfrm>
            <a:off x="3636938" y="3261386"/>
            <a:ext cx="859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1999</a:t>
            </a:r>
            <a:endParaRPr lang="it-IT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778500" y="3241417"/>
            <a:ext cx="857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2015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7078635" y="3257292"/>
            <a:ext cx="857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2016</a:t>
            </a:r>
            <a:endParaRPr lang="it-IT" b="1" dirty="0"/>
          </a:p>
        </p:txBody>
      </p:sp>
      <p:sp>
        <p:nvSpPr>
          <p:cNvPr id="27" name="Freccia angolare in su 26"/>
          <p:cNvSpPr/>
          <p:nvPr/>
        </p:nvSpPr>
        <p:spPr>
          <a:xfrm rot="5400000" flipV="1">
            <a:off x="6952828" y="3810230"/>
            <a:ext cx="588999" cy="337384"/>
          </a:xfrm>
          <a:prstGeom prst="bentUpArrow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7078635" y="3241417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2016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29" name="Freccia angolare in su 28"/>
          <p:cNvSpPr/>
          <p:nvPr/>
        </p:nvSpPr>
        <p:spPr>
          <a:xfrm rot="5400000" flipV="1">
            <a:off x="6240952" y="4514558"/>
            <a:ext cx="2138916" cy="478643"/>
          </a:xfrm>
          <a:prstGeom prst="bentUpArrow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5778500" y="3922882"/>
            <a:ext cx="1585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/>
              <a:t>23-june</a:t>
            </a:r>
          </a:p>
        </p:txBody>
      </p:sp>
      <p:pic>
        <p:nvPicPr>
          <p:cNvPr id="31" name="Immagine 30" descr="When-is-the-EU-referendum-64085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1" y="3924326"/>
            <a:ext cx="3619499" cy="2147160"/>
          </a:xfrm>
          <a:prstGeom prst="rect">
            <a:avLst/>
          </a:prstGeom>
        </p:spPr>
      </p:pic>
      <p:sp>
        <p:nvSpPr>
          <p:cNvPr id="32" name="CasellaDiTesto 31"/>
          <p:cNvSpPr txBox="1"/>
          <p:nvPr/>
        </p:nvSpPr>
        <p:spPr>
          <a:xfrm>
            <a:off x="5437263" y="4384547"/>
            <a:ext cx="1978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b="1" dirty="0"/>
              <a:t>referendum</a:t>
            </a:r>
          </a:p>
        </p:txBody>
      </p:sp>
      <p:sp>
        <p:nvSpPr>
          <p:cNvPr id="22" name="Meno 21"/>
          <p:cNvSpPr/>
          <p:nvPr/>
        </p:nvSpPr>
        <p:spPr>
          <a:xfrm rot="5400000">
            <a:off x="2082025" y="2775784"/>
            <a:ext cx="635001" cy="396875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2"/>
          <p:cNvSpPr txBox="1"/>
          <p:nvPr/>
        </p:nvSpPr>
        <p:spPr>
          <a:xfrm>
            <a:off x="1998370" y="3291722"/>
            <a:ext cx="859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1975</a:t>
            </a:r>
            <a:endParaRPr lang="it-IT" b="1" dirty="0"/>
          </a:p>
        </p:txBody>
      </p:sp>
      <p:pic>
        <p:nvPicPr>
          <p:cNvPr id="2" name="Immagine 1" descr="160624-eu_result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263" y="1544083"/>
            <a:ext cx="3246361" cy="455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116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"/>
                            </p:stCondLst>
                            <p:childTnLst>
                              <p:par>
                                <p:cTn id="7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900"/>
                            </p:stCondLst>
                            <p:childTnLst>
                              <p:par>
                                <p:cTn id="8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4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7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75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8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23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73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1800"/>
                            </p:stCondLst>
                            <p:childTnLst>
                              <p:par>
                                <p:cTn id="10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1800"/>
                            </p:stCondLst>
                            <p:childTnLst>
                              <p:par>
                                <p:cTn id="1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19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4900"/>
                            </p:stCondLst>
                            <p:childTnLst>
                              <p:par>
                                <p:cTn id="1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1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91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6" grpId="1"/>
      <p:bldP spid="7" grpId="0" animBg="1"/>
      <p:bldP spid="9" grpId="0" animBg="1"/>
      <p:bldP spid="10" grpId="0"/>
      <p:bldP spid="11" grpId="0" animBg="1"/>
      <p:bldP spid="11" grpId="1" animBg="1"/>
      <p:bldP spid="12" grpId="0" animBg="1"/>
      <p:bldP spid="12" grpId="1" animBg="1"/>
      <p:bldP spid="19" grpId="0" animBg="1"/>
      <p:bldP spid="19" grpId="1" animBg="1"/>
      <p:bldP spid="20" grpId="0" animBg="1"/>
      <p:bldP spid="20" grpId="1" animBg="1"/>
      <p:bldP spid="24" grpId="0" build="allAtOnce"/>
      <p:bldP spid="25" grpId="0"/>
      <p:bldP spid="25" grpId="1"/>
      <p:bldP spid="26" grpId="0"/>
      <p:bldP spid="26" grpId="1"/>
      <p:bldP spid="27" grpId="0" animBg="1"/>
      <p:bldP spid="27" grpId="2" animBg="1"/>
      <p:bldP spid="28" grpId="0"/>
      <p:bldP spid="28" grpId="1"/>
      <p:bldP spid="28" grpId="2"/>
      <p:bldP spid="29" grpId="1" animBg="1"/>
      <p:bldP spid="29" grpId="2" animBg="1"/>
      <p:bldP spid="30" grpId="0"/>
      <p:bldP spid="30" grpId="1"/>
      <p:bldP spid="32" grpId="0"/>
      <p:bldP spid="32" grpId="1"/>
      <p:bldP spid="22" grpId="0" animBg="1"/>
      <p:bldP spid="22" grpId="1" animBg="1"/>
      <p:bldP spid="3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06909" y="364947"/>
            <a:ext cx="6781800" cy="1600200"/>
          </a:xfrm>
        </p:spPr>
        <p:txBody>
          <a:bodyPr/>
          <a:lstStyle/>
          <a:p>
            <a:pPr algn="ctr"/>
            <a:r>
              <a:rPr lang="en-GB" u="sng" dirty="0" err="1"/>
              <a:t>Webography</a:t>
            </a:r>
            <a:endParaRPr lang="en-GB" u="sng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0" y="2971800"/>
            <a:ext cx="7543800" cy="3886200"/>
          </a:xfrm>
        </p:spPr>
        <p:txBody>
          <a:bodyPr>
            <a:normAutofit fontScale="92500" lnSpcReduction="10000"/>
          </a:bodyPr>
          <a:lstStyle/>
          <a:p>
            <a:r>
              <a:rPr lang="it-IT" dirty="0">
                <a:hlinkClick r:id="rId2"/>
              </a:rPr>
              <a:t>http://www.history.com/news/the-history-behind-brexit</a:t>
            </a:r>
            <a:endParaRPr lang="it-IT" dirty="0"/>
          </a:p>
          <a:p>
            <a:endParaRPr lang="en-GB" dirty="0"/>
          </a:p>
          <a:p>
            <a:r>
              <a:rPr lang="en-GB" dirty="0">
                <a:hlinkClick r:id="rId3"/>
              </a:rPr>
              <a:t>http://www.bbc.com/news/uk-politics-32810887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r>
              <a:rPr lang="en-GB" dirty="0">
                <a:hlinkClick r:id="rId4"/>
              </a:rPr>
              <a:t>http://espresso.repubblica.it/attualita/2016/06/24/news/la-brexit-spiegata-in-10-punti-1.274821?</a:t>
            </a:r>
            <a:r>
              <a:rPr lang="en-GB" dirty="0" smtClean="0">
                <a:hlinkClick r:id="rId4"/>
              </a:rPr>
              <a:t>refresh_ce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>
                <a:hlinkClick r:id="rId5"/>
              </a:rPr>
              <a:t>https://jonworth.eu/brief-history-brexit</a:t>
            </a:r>
            <a:r>
              <a:rPr lang="en-GB" dirty="0" smtClean="0">
                <a:hlinkClick r:id="rId5"/>
              </a:rPr>
              <a:t>/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>
                <a:hlinkClick r:id="rId6"/>
              </a:rPr>
              <a:t>https://www.mirror.co.uk/news/uk-news/david-cameron-writes-mirror-dont-</a:t>
            </a:r>
            <a:r>
              <a:rPr lang="en-GB" dirty="0" smtClean="0">
                <a:hlinkClick r:id="rId6"/>
              </a:rPr>
              <a:t>7978638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9016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Carta di giornale.thmx</Template>
  <TotalTime>3843</TotalTime>
  <Words>61</Words>
  <Application>Microsoft Macintosh PowerPoint</Application>
  <PresentationFormat>Presentazione su schermo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NewsPrint</vt:lpstr>
      <vt:lpstr>Brexit</vt:lpstr>
      <vt:lpstr>Presentazione di PowerPoint</vt:lpstr>
      <vt:lpstr>Webography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camilla</dc:creator>
  <cp:lastModifiedBy>camilla</cp:lastModifiedBy>
  <cp:revision>62</cp:revision>
  <dcterms:created xsi:type="dcterms:W3CDTF">2018-03-01T14:23:24Z</dcterms:created>
  <dcterms:modified xsi:type="dcterms:W3CDTF">2018-03-13T20:48:53Z</dcterms:modified>
</cp:coreProperties>
</file>